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318" r:id="rId3"/>
    <p:sldId id="257" r:id="rId4"/>
    <p:sldId id="359" r:id="rId5"/>
    <p:sldId id="362" r:id="rId6"/>
    <p:sldId id="325" r:id="rId7"/>
    <p:sldId id="349" r:id="rId8"/>
    <p:sldId id="338" r:id="rId9"/>
    <p:sldId id="358" r:id="rId10"/>
    <p:sldId id="348" r:id="rId11"/>
    <p:sldId id="330" r:id="rId12"/>
    <p:sldId id="350" r:id="rId13"/>
    <p:sldId id="292" r:id="rId14"/>
    <p:sldId id="341" r:id="rId15"/>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8" d="100"/>
          <a:sy n="78" d="100"/>
        </p:scale>
        <p:origin x="-1332" y="-30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idx="1"/>
          </p:nvPr>
        </p:nvSpPr>
        <p:spPr>
          <a:xfrm>
            <a:off x="3956550" y="0"/>
            <a:ext cx="3026833" cy="464185"/>
          </a:xfrm>
          <a:prstGeom prst="rect">
            <a:avLst/>
          </a:prstGeom>
        </p:spPr>
        <p:txBody>
          <a:bodyPr vert="horz" lIns="92958" tIns="46479" rIns="92958" bIns="46479" rtlCol="0"/>
          <a:lstStyle>
            <a:lvl1pPr algn="r">
              <a:defRPr sz="1200"/>
            </a:lvl1pPr>
          </a:lstStyle>
          <a:p>
            <a:fld id="{D4390A7D-5B8A-497E-946E-55622108C4D2}" type="datetimeFigureOut">
              <a:rPr lang="en-US" smtClean="0"/>
              <a:t>8/12/2013</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endParaRPr lang="en-US" dirty="0"/>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2958" tIns="46479" rIns="92958" bIns="46479" rtlCol="0" anchor="b"/>
          <a:lstStyle>
            <a:lvl1pPr algn="r">
              <a:defRPr sz="1200"/>
            </a:lvl1pPr>
          </a:lstStyle>
          <a:p>
            <a:fld id="{69E80A06-DE13-483D-9EF3-6B9EEEE8DC3B}" type="slidenum">
              <a:rPr lang="en-US" smtClean="0"/>
              <a:t>‹#›</a:t>
            </a:fld>
            <a:endParaRPr lang="en-US" dirty="0"/>
          </a:p>
        </p:txBody>
      </p:sp>
    </p:spTree>
    <p:extLst>
      <p:ext uri="{BB962C8B-B14F-4D97-AF65-F5344CB8AC3E}">
        <p14:creationId xmlns:p14="http://schemas.microsoft.com/office/powerpoint/2010/main" val="3561439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E80A06-DE13-483D-9EF3-6B9EEEE8DC3B}" type="slidenum">
              <a:rPr lang="en-US" smtClean="0"/>
              <a:t>7</a:t>
            </a:fld>
            <a:endParaRPr lang="en-US" dirty="0"/>
          </a:p>
        </p:txBody>
      </p:sp>
    </p:spTree>
    <p:extLst>
      <p:ext uri="{BB962C8B-B14F-4D97-AF65-F5344CB8AC3E}">
        <p14:creationId xmlns:p14="http://schemas.microsoft.com/office/powerpoint/2010/main" val="1121030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C2119C8-A73D-4FC2-AA29-1458AC8CA82F}" type="datetime1">
              <a:rPr lang="en-US" smtClean="0"/>
              <a:t>8/12/2013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30E827-B874-45E8-B2FD-89DD1763F4AC}" type="slidenum">
              <a:rPr lang="en-US" smtClean="0"/>
              <a:t>‹#›</a:t>
            </a:fld>
            <a:endParaRPr lang="en-US" dirty="0"/>
          </a:p>
        </p:txBody>
      </p:sp>
    </p:spTree>
    <p:extLst>
      <p:ext uri="{BB962C8B-B14F-4D97-AF65-F5344CB8AC3E}">
        <p14:creationId xmlns:p14="http://schemas.microsoft.com/office/powerpoint/2010/main" val="1398778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E285B3-969D-4C2B-AF2E-17FC2D918DD6}" type="datetime1">
              <a:rPr lang="en-US" smtClean="0"/>
              <a:t>8/12/2013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30E827-B874-45E8-B2FD-89DD1763F4AC}" type="slidenum">
              <a:rPr lang="en-US" smtClean="0"/>
              <a:t>‹#›</a:t>
            </a:fld>
            <a:endParaRPr lang="en-US" dirty="0"/>
          </a:p>
        </p:txBody>
      </p:sp>
    </p:spTree>
    <p:extLst>
      <p:ext uri="{BB962C8B-B14F-4D97-AF65-F5344CB8AC3E}">
        <p14:creationId xmlns:p14="http://schemas.microsoft.com/office/powerpoint/2010/main" val="3236945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C7FE6D-9BAE-4F28-B559-ADA02F849372}" type="datetime1">
              <a:rPr lang="en-US" smtClean="0"/>
              <a:t>8/12/2013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30E827-B874-45E8-B2FD-89DD1763F4AC}" type="slidenum">
              <a:rPr lang="en-US" smtClean="0"/>
              <a:t>‹#›</a:t>
            </a:fld>
            <a:endParaRPr lang="en-US" dirty="0"/>
          </a:p>
        </p:txBody>
      </p:sp>
    </p:spTree>
    <p:extLst>
      <p:ext uri="{BB962C8B-B14F-4D97-AF65-F5344CB8AC3E}">
        <p14:creationId xmlns:p14="http://schemas.microsoft.com/office/powerpoint/2010/main" val="923084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FEDA2E-DFEB-452A-A776-FB31CA33E031}" type="datetime1">
              <a:rPr lang="en-US" smtClean="0"/>
              <a:t>8/12/2013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30E827-B874-45E8-B2FD-89DD1763F4AC}" type="slidenum">
              <a:rPr lang="en-US" smtClean="0"/>
              <a:t>‹#›</a:t>
            </a:fld>
            <a:endParaRPr lang="en-US" dirty="0"/>
          </a:p>
        </p:txBody>
      </p:sp>
    </p:spTree>
    <p:extLst>
      <p:ext uri="{BB962C8B-B14F-4D97-AF65-F5344CB8AC3E}">
        <p14:creationId xmlns:p14="http://schemas.microsoft.com/office/powerpoint/2010/main" val="2112135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FB84C1-0894-4F87-A1BB-7BF4069471B0}" type="datetime1">
              <a:rPr lang="en-US" smtClean="0"/>
              <a:t>8/12/2013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30E827-B874-45E8-B2FD-89DD1763F4AC}" type="slidenum">
              <a:rPr lang="en-US" smtClean="0"/>
              <a:t>‹#›</a:t>
            </a:fld>
            <a:endParaRPr lang="en-US" dirty="0"/>
          </a:p>
        </p:txBody>
      </p:sp>
    </p:spTree>
    <p:extLst>
      <p:ext uri="{BB962C8B-B14F-4D97-AF65-F5344CB8AC3E}">
        <p14:creationId xmlns:p14="http://schemas.microsoft.com/office/powerpoint/2010/main" val="3173505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1FFC8B-1AB2-4DDD-B164-A2CE374045B0}" type="datetime1">
              <a:rPr lang="en-US" smtClean="0"/>
              <a:t>8/12/2013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030E827-B874-45E8-B2FD-89DD1763F4AC}" type="slidenum">
              <a:rPr lang="en-US" smtClean="0"/>
              <a:t>‹#›</a:t>
            </a:fld>
            <a:endParaRPr lang="en-US" dirty="0"/>
          </a:p>
        </p:txBody>
      </p:sp>
    </p:spTree>
    <p:extLst>
      <p:ext uri="{BB962C8B-B14F-4D97-AF65-F5344CB8AC3E}">
        <p14:creationId xmlns:p14="http://schemas.microsoft.com/office/powerpoint/2010/main" val="3636354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F142B90-71B1-4E40-AA28-E79E57C2EAC6}" type="datetime1">
              <a:rPr lang="en-US" smtClean="0"/>
              <a:t>8/12/2013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030E827-B874-45E8-B2FD-89DD1763F4AC}" type="slidenum">
              <a:rPr lang="en-US" smtClean="0"/>
              <a:t>‹#›</a:t>
            </a:fld>
            <a:endParaRPr lang="en-US" dirty="0"/>
          </a:p>
        </p:txBody>
      </p:sp>
    </p:spTree>
    <p:extLst>
      <p:ext uri="{BB962C8B-B14F-4D97-AF65-F5344CB8AC3E}">
        <p14:creationId xmlns:p14="http://schemas.microsoft.com/office/powerpoint/2010/main" val="424316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973D33-C0ED-4859-A536-7655B3C5C90C}" type="datetime1">
              <a:rPr lang="en-US" smtClean="0"/>
              <a:t>8/12/2013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030E827-B874-45E8-B2FD-89DD1763F4AC}" type="slidenum">
              <a:rPr lang="en-US" smtClean="0"/>
              <a:t>‹#›</a:t>
            </a:fld>
            <a:endParaRPr lang="en-US" dirty="0"/>
          </a:p>
        </p:txBody>
      </p:sp>
    </p:spTree>
    <p:extLst>
      <p:ext uri="{BB962C8B-B14F-4D97-AF65-F5344CB8AC3E}">
        <p14:creationId xmlns:p14="http://schemas.microsoft.com/office/powerpoint/2010/main" val="1198382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7020BB-1EC0-4470-920D-093919F78206}" type="datetime1">
              <a:rPr lang="en-US" smtClean="0"/>
              <a:t>8/12/2013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030E827-B874-45E8-B2FD-89DD1763F4AC}" type="slidenum">
              <a:rPr lang="en-US" smtClean="0"/>
              <a:t>‹#›</a:t>
            </a:fld>
            <a:endParaRPr lang="en-US" dirty="0"/>
          </a:p>
        </p:txBody>
      </p:sp>
    </p:spTree>
    <p:extLst>
      <p:ext uri="{BB962C8B-B14F-4D97-AF65-F5344CB8AC3E}">
        <p14:creationId xmlns:p14="http://schemas.microsoft.com/office/powerpoint/2010/main" val="2980297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4FEFEF-8376-464C-A7EB-E3FE75EDBF8C}" type="datetime1">
              <a:rPr lang="en-US" smtClean="0"/>
              <a:t>8/12/2013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030E827-B874-45E8-B2FD-89DD1763F4AC}" type="slidenum">
              <a:rPr lang="en-US" smtClean="0"/>
              <a:t>‹#›</a:t>
            </a:fld>
            <a:endParaRPr lang="en-US" dirty="0"/>
          </a:p>
        </p:txBody>
      </p:sp>
    </p:spTree>
    <p:extLst>
      <p:ext uri="{BB962C8B-B14F-4D97-AF65-F5344CB8AC3E}">
        <p14:creationId xmlns:p14="http://schemas.microsoft.com/office/powerpoint/2010/main" val="2795392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AE301B-3A17-4955-B4C4-948BF12CE90C}" type="datetime1">
              <a:rPr lang="en-US" smtClean="0"/>
              <a:t>8/12/2013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030E827-B874-45E8-B2FD-89DD1763F4AC}" type="slidenum">
              <a:rPr lang="en-US" smtClean="0"/>
              <a:t>‹#›</a:t>
            </a:fld>
            <a:endParaRPr lang="en-US" dirty="0"/>
          </a:p>
        </p:txBody>
      </p:sp>
    </p:spTree>
    <p:extLst>
      <p:ext uri="{BB962C8B-B14F-4D97-AF65-F5344CB8AC3E}">
        <p14:creationId xmlns:p14="http://schemas.microsoft.com/office/powerpoint/2010/main" val="1454906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C811B2-5D79-4641-ABB4-DEDF99F2B842}" type="datetime1">
              <a:rPr lang="en-US" smtClean="0"/>
              <a:t>8/12/2013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30E827-B874-45E8-B2FD-89DD1763F4AC}" type="slidenum">
              <a:rPr lang="en-US" smtClean="0"/>
              <a:t>‹#›</a:t>
            </a:fld>
            <a:endParaRPr lang="en-US" dirty="0"/>
          </a:p>
        </p:txBody>
      </p:sp>
    </p:spTree>
    <p:extLst>
      <p:ext uri="{BB962C8B-B14F-4D97-AF65-F5344CB8AC3E}">
        <p14:creationId xmlns:p14="http://schemas.microsoft.com/office/powerpoint/2010/main" val="3977979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57400"/>
            <a:ext cx="7772400" cy="1470025"/>
          </a:xfrm>
        </p:spPr>
        <p:txBody>
          <a:bodyPr/>
          <a:lstStyle/>
          <a:p>
            <a:r>
              <a:rPr lang="en-US" b="1" i="1" dirty="0" smtClean="0">
                <a:latin typeface="Cambria" pitchFamily="18" charset="0"/>
              </a:rPr>
              <a:t>Maine</a:t>
            </a:r>
            <a:br>
              <a:rPr lang="en-US" b="1" i="1" dirty="0" smtClean="0">
                <a:latin typeface="Cambria" pitchFamily="18" charset="0"/>
              </a:rPr>
            </a:br>
            <a:r>
              <a:rPr lang="en-US" b="1" i="1" dirty="0" smtClean="0">
                <a:latin typeface="Cambria" pitchFamily="18" charset="0"/>
              </a:rPr>
              <a:t>State Innovation Model (SIM)</a:t>
            </a:r>
            <a:endParaRPr lang="en-US" b="1" i="1" dirty="0">
              <a:latin typeface="Cambria" pitchFamily="18" charset="0"/>
            </a:endParaRPr>
          </a:p>
        </p:txBody>
      </p:sp>
      <p:sp>
        <p:nvSpPr>
          <p:cNvPr id="3" name="Subtitle 2"/>
          <p:cNvSpPr>
            <a:spLocks noGrp="1"/>
          </p:cNvSpPr>
          <p:nvPr>
            <p:ph type="subTitle" idx="1"/>
          </p:nvPr>
        </p:nvSpPr>
        <p:spPr>
          <a:xfrm>
            <a:off x="1371600" y="4419600"/>
            <a:ext cx="6400800" cy="1752600"/>
          </a:xfrm>
        </p:spPr>
        <p:txBody>
          <a:bodyPr/>
          <a:lstStyle/>
          <a:p>
            <a:r>
              <a:rPr lang="en-US" dirty="0" smtClean="0">
                <a:latin typeface="Cambria" pitchFamily="18" charset="0"/>
              </a:rPr>
              <a:t>August 2, 2013 </a:t>
            </a:r>
            <a:endParaRPr lang="en-US" dirty="0">
              <a:latin typeface="Cambria" pitchFamily="18" charset="0"/>
            </a:endParaRPr>
          </a:p>
        </p:txBody>
      </p:sp>
      <p:pic>
        <p:nvPicPr>
          <p:cNvPr id="4" name="Picture 12" descr="MaineCare-Services_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9718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5901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2" descr="MaineCare-Services_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9718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lide Number Placeholder 9"/>
          <p:cNvSpPr>
            <a:spLocks noGrp="1"/>
          </p:cNvSpPr>
          <p:nvPr>
            <p:ph type="sldNum" sz="quarter" idx="12"/>
          </p:nvPr>
        </p:nvSpPr>
        <p:spPr/>
        <p:txBody>
          <a:bodyPr/>
          <a:lstStyle/>
          <a:p>
            <a:fld id="{1030E827-B874-45E8-B2FD-89DD1763F4AC}" type="slidenum">
              <a:rPr lang="en-US" smtClean="0"/>
              <a:t>10</a:t>
            </a:fld>
            <a:endParaRPr lang="en-US" dirty="0"/>
          </a:p>
        </p:txBody>
      </p:sp>
      <p:sp>
        <p:nvSpPr>
          <p:cNvPr id="11"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2400" dirty="0" smtClean="0">
              <a:latin typeface="Cambria" pitchFamily="18" charset="0"/>
            </a:endParaRPr>
          </a:p>
        </p:txBody>
      </p:sp>
      <p:sp>
        <p:nvSpPr>
          <p:cNvPr id="2" name="Rectangle 1"/>
          <p:cNvSpPr/>
          <p:nvPr/>
        </p:nvSpPr>
        <p:spPr>
          <a:xfrm>
            <a:off x="381000" y="1371600"/>
            <a:ext cx="8077200" cy="738664"/>
          </a:xfrm>
          <a:prstGeom prst="rect">
            <a:avLst/>
          </a:prstGeom>
        </p:spPr>
        <p:txBody>
          <a:bodyPr wrap="square">
            <a:spAutoFit/>
          </a:bodyPr>
          <a:lstStyle/>
          <a:p>
            <a:pPr algn="ctr"/>
            <a:endParaRPr lang="en-US" sz="2000" b="1" i="1" dirty="0">
              <a:latin typeface="Cambria" pitchFamily="18" charset="0"/>
            </a:endParaRPr>
          </a:p>
          <a:p>
            <a:pPr>
              <a:defRPr/>
            </a:pPr>
            <a:endParaRPr lang="en-US" sz="2200" dirty="0">
              <a:latin typeface="Cambria" pitchFamily="18" charset="0"/>
              <a:cs typeface="Calibri" pitchFamily="34" charset="0"/>
            </a:endParaRPr>
          </a:p>
        </p:txBody>
      </p:sp>
      <p:sp>
        <p:nvSpPr>
          <p:cNvPr id="7" name="TextBox 6"/>
          <p:cNvSpPr txBox="1"/>
          <p:nvPr/>
        </p:nvSpPr>
        <p:spPr>
          <a:xfrm>
            <a:off x="4267200" y="228600"/>
            <a:ext cx="4419600" cy="861774"/>
          </a:xfrm>
          <a:prstGeom prst="rect">
            <a:avLst/>
          </a:prstGeom>
          <a:noFill/>
        </p:spPr>
        <p:txBody>
          <a:bodyPr wrap="square" rtlCol="0">
            <a:spAutoFit/>
          </a:bodyPr>
          <a:lstStyle/>
          <a:p>
            <a:pPr algn="ctr"/>
            <a:r>
              <a:rPr lang="en-US" sz="3200" b="1" i="1" dirty="0" smtClean="0">
                <a:latin typeface="Cambria" pitchFamily="18" charset="0"/>
              </a:rPr>
              <a:t>Timeline </a:t>
            </a:r>
          </a:p>
          <a:p>
            <a:pPr algn="ctr"/>
            <a:endParaRPr lang="en-US" b="1" i="1" dirty="0">
              <a:latin typeface="Cambria" pitchFamily="18" charset="0"/>
            </a:endParaRPr>
          </a:p>
        </p:txBody>
      </p:sp>
      <p:graphicFrame>
        <p:nvGraphicFramePr>
          <p:cNvPr id="12" name="Content Placeholder 4"/>
          <p:cNvGraphicFramePr>
            <a:graphicFrameLocks noGrp="1"/>
          </p:cNvGraphicFramePr>
          <p:nvPr>
            <p:ph idx="1"/>
            <p:extLst>
              <p:ext uri="{D42A27DB-BD31-4B8C-83A1-F6EECF244321}">
                <p14:modId xmlns:p14="http://schemas.microsoft.com/office/powerpoint/2010/main" val="3631146768"/>
              </p:ext>
            </p:extLst>
          </p:nvPr>
        </p:nvGraphicFramePr>
        <p:xfrm>
          <a:off x="228599" y="1371596"/>
          <a:ext cx="8610600" cy="5307563"/>
        </p:xfrm>
        <a:graphic>
          <a:graphicData uri="http://schemas.openxmlformats.org/drawingml/2006/table">
            <a:tbl>
              <a:tblPr>
                <a:tableStyleId>{5C22544A-7EE6-4342-B048-85BDC9FD1C3A}</a:tableStyleId>
              </a:tblPr>
              <a:tblGrid>
                <a:gridCol w="2419421"/>
                <a:gridCol w="358433"/>
                <a:gridCol w="896082"/>
                <a:gridCol w="358433"/>
                <a:gridCol w="985690"/>
                <a:gridCol w="277037"/>
                <a:gridCol w="985690"/>
                <a:gridCol w="268825"/>
                <a:gridCol w="896082"/>
                <a:gridCol w="268825"/>
                <a:gridCol w="896082"/>
              </a:tblGrid>
              <a:tr h="519584">
                <a:tc>
                  <a:txBody>
                    <a:bodyPr/>
                    <a:lstStyle/>
                    <a:p>
                      <a:pPr algn="l" fontAlgn="b"/>
                      <a:r>
                        <a:rPr lang="en-US" sz="1600" u="none" strike="noStrike" dirty="0">
                          <a:effectLst/>
                        </a:rPr>
                        <a:t>Model</a:t>
                      </a:r>
                      <a:endParaRPr lang="en-US" sz="1600" b="1" i="0" u="none" strike="noStrike" dirty="0">
                        <a:solidFill>
                          <a:srgbClr val="000000"/>
                        </a:solidFill>
                        <a:effectLst/>
                        <a:latin typeface="Calibri"/>
                      </a:endParaRPr>
                    </a:p>
                  </a:txBody>
                  <a:tcPr marL="9525" marR="9525" marT="9525" marB="0" anchor="b"/>
                </a:tc>
                <a:tc>
                  <a:txBody>
                    <a:bodyPr/>
                    <a:lstStyle/>
                    <a:p>
                      <a:pPr algn="l" fontAlgn="b"/>
                      <a:endParaRPr lang="en-US" sz="1600" b="1" i="0" u="none" strike="noStrike">
                        <a:solidFill>
                          <a:srgbClr val="000000"/>
                        </a:solidFill>
                        <a:effectLst/>
                        <a:latin typeface="Calibri"/>
                      </a:endParaRPr>
                    </a:p>
                  </a:txBody>
                  <a:tcPr marL="9525" marR="9525" marT="9525" marB="0" anchor="b"/>
                </a:tc>
                <a:tc>
                  <a:txBody>
                    <a:bodyPr/>
                    <a:lstStyle/>
                    <a:p>
                      <a:pPr algn="l" fontAlgn="b"/>
                      <a:r>
                        <a:rPr lang="en-US" sz="1600" u="none" strike="noStrike">
                          <a:effectLst/>
                        </a:rPr>
                        <a:t>Pre-existing</a:t>
                      </a:r>
                      <a:endParaRPr lang="en-US" sz="1600" b="1" i="0" u="none" strike="noStrike">
                        <a:solidFill>
                          <a:srgbClr val="000000"/>
                        </a:solidFill>
                        <a:effectLst/>
                        <a:latin typeface="Calibri"/>
                      </a:endParaRPr>
                    </a:p>
                  </a:txBody>
                  <a:tcPr marL="9525" marR="9525" marT="9525" marB="0" anchor="b"/>
                </a:tc>
                <a:tc>
                  <a:txBody>
                    <a:bodyPr/>
                    <a:lstStyle/>
                    <a:p>
                      <a:pPr algn="l" fontAlgn="b"/>
                      <a:r>
                        <a:rPr lang="en-US" sz="1600" u="none" strike="noStrike" dirty="0">
                          <a:effectLst/>
                        </a:rPr>
                        <a:t>Jan-13</a:t>
                      </a:r>
                      <a:endParaRPr lang="en-US" sz="1600" b="1" i="0" u="none" strike="noStrike" dirty="0">
                        <a:solidFill>
                          <a:srgbClr val="000000"/>
                        </a:solidFill>
                        <a:effectLst/>
                        <a:latin typeface="Calibri"/>
                      </a:endParaRPr>
                    </a:p>
                  </a:txBody>
                  <a:tcPr marL="9525" marR="9525" marT="9525" marB="0" anchor="b"/>
                </a:tc>
                <a:tc>
                  <a:txBody>
                    <a:bodyPr/>
                    <a:lstStyle/>
                    <a:p>
                      <a:pPr algn="l" fontAlgn="b"/>
                      <a:r>
                        <a:rPr lang="en-US" sz="1600" b="0" i="0" u="none" strike="noStrike" dirty="0" smtClean="0">
                          <a:solidFill>
                            <a:srgbClr val="000000"/>
                          </a:solidFill>
                          <a:effectLst/>
                          <a:latin typeface="Calibri"/>
                        </a:rPr>
                        <a:t>Oct-13</a:t>
                      </a:r>
                      <a:endParaRPr lang="en-US" sz="1600" b="0" i="0" u="none" strike="noStrike" dirty="0">
                        <a:solidFill>
                          <a:srgbClr val="000000"/>
                        </a:solidFill>
                        <a:effectLst/>
                        <a:latin typeface="Calibri"/>
                      </a:endParaRPr>
                    </a:p>
                  </a:txBody>
                  <a:tcPr marL="9525" marR="9525" marT="9525" marB="0" anchor="b"/>
                </a:tc>
                <a:tc>
                  <a:txBody>
                    <a:bodyPr/>
                    <a:lstStyle/>
                    <a:p>
                      <a:pPr algn="l" fontAlgn="b"/>
                      <a:endParaRPr lang="en-US" sz="1600" b="1" i="0" u="none" strike="noStrike" dirty="0">
                        <a:solidFill>
                          <a:srgbClr val="000000"/>
                        </a:solidFill>
                        <a:effectLst/>
                        <a:latin typeface="Calibri"/>
                      </a:endParaRPr>
                    </a:p>
                  </a:txBody>
                  <a:tcPr marL="9525" marR="9525" marT="9525" marB="0" anchor="b"/>
                </a:tc>
                <a:tc>
                  <a:txBody>
                    <a:bodyPr/>
                    <a:lstStyle/>
                    <a:p>
                      <a:pPr algn="l" fontAlgn="b"/>
                      <a:r>
                        <a:rPr lang="en-US" sz="1600" u="none" strike="noStrike" dirty="0" smtClean="0">
                          <a:effectLst/>
                        </a:rPr>
                        <a:t>Oct-14</a:t>
                      </a:r>
                      <a:endParaRPr lang="en-US" sz="1600" b="1" i="0" u="none" strike="noStrike" dirty="0">
                        <a:solidFill>
                          <a:srgbClr val="000000"/>
                        </a:solidFill>
                        <a:effectLst/>
                        <a:latin typeface="Calibri"/>
                      </a:endParaRPr>
                    </a:p>
                  </a:txBody>
                  <a:tcPr marL="9525" marR="9525" marT="9525" marB="0" anchor="b"/>
                </a:tc>
                <a:tc>
                  <a:txBody>
                    <a:bodyPr/>
                    <a:lstStyle/>
                    <a:p>
                      <a:pPr algn="l" fontAlgn="b"/>
                      <a:endParaRPr lang="en-US" sz="1600" b="1" i="0" u="none" strike="noStrike">
                        <a:solidFill>
                          <a:srgbClr val="000000"/>
                        </a:solidFill>
                        <a:effectLst/>
                        <a:latin typeface="Calibri"/>
                      </a:endParaRPr>
                    </a:p>
                  </a:txBody>
                  <a:tcPr marL="9525" marR="9525" marT="9525" marB="0" anchor="b"/>
                </a:tc>
                <a:tc>
                  <a:txBody>
                    <a:bodyPr/>
                    <a:lstStyle/>
                    <a:p>
                      <a:pPr algn="l" fontAlgn="b"/>
                      <a:r>
                        <a:rPr lang="en-US" sz="1600" u="none" strike="noStrike" dirty="0" smtClean="0">
                          <a:effectLst/>
                        </a:rPr>
                        <a:t>Oct-15</a:t>
                      </a:r>
                      <a:endParaRPr lang="en-US" sz="1600" b="1" i="0" u="none" strike="noStrike" dirty="0">
                        <a:solidFill>
                          <a:srgbClr val="000000"/>
                        </a:solidFill>
                        <a:effectLst/>
                        <a:latin typeface="Calibri"/>
                      </a:endParaRPr>
                    </a:p>
                  </a:txBody>
                  <a:tcPr marL="9525" marR="9525" marT="9525" marB="0" anchor="b"/>
                </a:tc>
                <a:tc>
                  <a:txBody>
                    <a:bodyPr/>
                    <a:lstStyle/>
                    <a:p>
                      <a:pPr algn="l" fontAlgn="b"/>
                      <a:endParaRPr lang="en-US" sz="1600" b="1" i="0" u="none" strike="noStrike">
                        <a:solidFill>
                          <a:srgbClr val="000000"/>
                        </a:solidFill>
                        <a:effectLst/>
                        <a:latin typeface="Calibri"/>
                      </a:endParaRPr>
                    </a:p>
                  </a:txBody>
                  <a:tcPr marL="9525" marR="9525" marT="9525" marB="0" anchor="b"/>
                </a:tc>
                <a:tc>
                  <a:txBody>
                    <a:bodyPr/>
                    <a:lstStyle/>
                    <a:p>
                      <a:pPr algn="l" fontAlgn="b"/>
                      <a:r>
                        <a:rPr lang="en-US" sz="1600" u="none" strike="noStrike" dirty="0" smtClean="0">
                          <a:effectLst/>
                        </a:rPr>
                        <a:t>Oct-16</a:t>
                      </a:r>
                      <a:endParaRPr lang="en-US" sz="1600" b="1" i="0" u="none" strike="noStrike" dirty="0">
                        <a:solidFill>
                          <a:srgbClr val="000000"/>
                        </a:solidFill>
                        <a:effectLst/>
                        <a:latin typeface="Calibri"/>
                      </a:endParaRPr>
                    </a:p>
                  </a:txBody>
                  <a:tcPr marL="9525" marR="9525" marT="9525" marB="0" anchor="b"/>
                </a:tc>
              </a:tr>
              <a:tr h="264769">
                <a:tc>
                  <a:txBody>
                    <a:bodyPr/>
                    <a:lstStyle/>
                    <a:p>
                      <a:pPr algn="l" fontAlgn="b"/>
                      <a:endParaRPr lang="en-US" sz="1600" b="1" i="0" u="none" strike="noStrike" dirty="0">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dirty="0">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r>
              <a:tr h="264769">
                <a:tc>
                  <a:txBody>
                    <a:bodyPr/>
                    <a:lstStyle/>
                    <a:p>
                      <a:pPr algn="l" fontAlgn="b"/>
                      <a:r>
                        <a:rPr lang="en-US" sz="1600" u="none" strike="noStrike">
                          <a:effectLst/>
                        </a:rPr>
                        <a:t>SIM</a:t>
                      </a:r>
                      <a:endParaRPr lang="en-US" sz="1600" b="1"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dirty="0">
                        <a:solidFill>
                          <a:srgbClr val="000000"/>
                        </a:solidFill>
                        <a:effectLst/>
                        <a:latin typeface="Calibri"/>
                      </a:endParaRPr>
                    </a:p>
                  </a:txBody>
                  <a:tcPr marL="9525" marR="9525" marT="9525" marB="0" anchor="b">
                    <a:solidFill>
                      <a:schemeClr val="accent3"/>
                    </a:solidFill>
                  </a:tcPr>
                </a:tc>
                <a:tc>
                  <a:txBody>
                    <a:bodyPr/>
                    <a:lstStyle/>
                    <a:p>
                      <a:pPr algn="l"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rgbClr val="FFFF00"/>
                    </a:solidFill>
                  </a:tcPr>
                </a:tc>
                <a:tc>
                  <a:txBody>
                    <a:bodyPr/>
                    <a:lstStyle/>
                    <a:p>
                      <a:pPr algn="l"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rgbClr val="FFFF00"/>
                    </a:solidFill>
                  </a:tcPr>
                </a:tc>
                <a:tc>
                  <a:txBody>
                    <a:bodyPr/>
                    <a:lstStyle/>
                    <a:p>
                      <a:pPr algn="l"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rgbClr val="FFFF00"/>
                    </a:solidFill>
                  </a:tcPr>
                </a:tc>
                <a:tc>
                  <a:txBody>
                    <a:bodyPr/>
                    <a:lstStyle/>
                    <a:p>
                      <a:pPr algn="l"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rgbClr val="FFFF00"/>
                    </a:solidFill>
                  </a:tcPr>
                </a:tc>
                <a:tc>
                  <a:txBody>
                    <a:bodyPr/>
                    <a:lstStyle/>
                    <a:p>
                      <a:pPr algn="l"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rgbClr val="FFFF00"/>
                    </a:solidFill>
                  </a:tcPr>
                </a:tc>
                <a:tc>
                  <a:txBody>
                    <a:bodyPr/>
                    <a:lstStyle/>
                    <a:p>
                      <a:pPr algn="l"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rgbClr val="FFFF00"/>
                    </a:solidFill>
                  </a:tcPr>
                </a:tc>
                <a:tc>
                  <a:txBody>
                    <a:bodyPr/>
                    <a:lstStyle/>
                    <a:p>
                      <a:pPr algn="l" fontAlgn="b"/>
                      <a:endParaRPr lang="en-US" sz="1600" b="0" i="0" u="none" strike="noStrike" dirty="0">
                        <a:solidFill>
                          <a:srgbClr val="000000"/>
                        </a:solidFill>
                        <a:effectLst/>
                        <a:latin typeface="Calibri"/>
                      </a:endParaRPr>
                    </a:p>
                  </a:txBody>
                  <a:tcPr marL="9525" marR="9525" marT="9525" marB="0" anchor="b"/>
                </a:tc>
              </a:tr>
              <a:tr h="264769">
                <a:tc>
                  <a:txBody>
                    <a:bodyPr/>
                    <a:lstStyle/>
                    <a:p>
                      <a:pPr algn="l" fontAlgn="b"/>
                      <a:endParaRPr lang="en-US" sz="1600" b="1"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dirty="0">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r>
              <a:tr h="264769">
                <a:tc>
                  <a:txBody>
                    <a:bodyPr/>
                    <a:lstStyle/>
                    <a:p>
                      <a:pPr algn="l" fontAlgn="b"/>
                      <a:r>
                        <a:rPr lang="en-US" sz="1600" u="none" strike="noStrike" dirty="0">
                          <a:effectLst/>
                        </a:rPr>
                        <a:t>PCMH</a:t>
                      </a:r>
                      <a:endParaRPr lang="en-US" sz="1600" b="1" i="0" u="none" strike="noStrike" dirty="0">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lumMod val="40000"/>
                        <a:lumOff val="60000"/>
                      </a:schemeClr>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lumMod val="40000"/>
                        <a:lumOff val="60000"/>
                      </a:schemeClr>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lumMod val="40000"/>
                        <a:lumOff val="60000"/>
                      </a:schemeClr>
                    </a:solidFill>
                  </a:tcPr>
                </a:tc>
              </a:tr>
              <a:tr h="264769">
                <a:tc>
                  <a:txBody>
                    <a:bodyPr/>
                    <a:lstStyle/>
                    <a:p>
                      <a:pPr algn="l" fontAlgn="b"/>
                      <a:endParaRPr lang="en-US" sz="1600" b="1"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r>
              <a:tr h="264769">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600" u="none" strike="noStrike" dirty="0" smtClean="0">
                          <a:effectLst/>
                        </a:rPr>
                        <a:t>FQHC APC</a:t>
                      </a:r>
                      <a:endParaRPr lang="en-US" sz="1600" b="1" i="0" u="none" strike="noStrike" dirty="0" smtClean="0">
                        <a:solidFill>
                          <a:srgbClr val="000000"/>
                        </a:solidFill>
                        <a:effectLst/>
                        <a:latin typeface="+mn-lt"/>
                      </a:endParaRPr>
                    </a:p>
                  </a:txBody>
                  <a:tcPr marL="9525" marR="9525" marT="9525" marB="0" anchor="b"/>
                </a:tc>
                <a:tc>
                  <a:txBody>
                    <a:bodyPr/>
                    <a:lstStyle/>
                    <a:p>
                      <a:pPr algn="l"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1F497D"/>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1F497D"/>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1F497D"/>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1F497D"/>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C5D9F1"/>
                        </a:solidFill>
                        <a:effectLst/>
                        <a:latin typeface="Calibri"/>
                      </a:endParaRPr>
                    </a:p>
                  </a:txBody>
                  <a:tcPr marL="9525" marR="9525" marT="9525" marB="0" anchor="b">
                    <a:solidFill>
                      <a:schemeClr val="tx2">
                        <a:lumMod val="40000"/>
                        <a:lumOff val="60000"/>
                      </a:schemeClr>
                    </a:solidFill>
                  </a:tcPr>
                </a:tc>
                <a:tc>
                  <a:txBody>
                    <a:bodyPr/>
                    <a:lstStyle/>
                    <a:p>
                      <a:pPr algn="ctr" fontAlgn="b"/>
                      <a:endParaRPr lang="en-US" sz="1600" b="0" i="0" u="none" strike="noStrike" dirty="0">
                        <a:solidFill>
                          <a:srgbClr val="C5D9F1"/>
                        </a:solidFill>
                        <a:effectLst/>
                        <a:latin typeface="Calibri"/>
                      </a:endParaRPr>
                    </a:p>
                  </a:txBody>
                  <a:tcPr marL="9525" marR="9525" marT="9525" marB="0" anchor="b">
                    <a:solidFill>
                      <a:schemeClr val="tx2">
                        <a:lumMod val="40000"/>
                        <a:lumOff val="60000"/>
                      </a:schemeClr>
                    </a:solidFill>
                  </a:tcPr>
                </a:tc>
                <a:tc>
                  <a:txBody>
                    <a:bodyPr/>
                    <a:lstStyle/>
                    <a:p>
                      <a:pPr algn="ctr" fontAlgn="b"/>
                      <a:endParaRPr lang="en-US" sz="1600" b="0" i="0" u="none" strike="noStrike" dirty="0">
                        <a:solidFill>
                          <a:srgbClr val="C5D9F1"/>
                        </a:solidFill>
                        <a:effectLst/>
                        <a:latin typeface="Calibri"/>
                      </a:endParaRPr>
                    </a:p>
                  </a:txBody>
                  <a:tcPr marL="9525" marR="9525" marT="9525" marB="0" anchor="b">
                    <a:solidFill>
                      <a:schemeClr val="tx2">
                        <a:lumMod val="40000"/>
                        <a:lumOff val="60000"/>
                      </a:schemeClr>
                    </a:solidFill>
                  </a:tcPr>
                </a:tc>
                <a:tc>
                  <a:txBody>
                    <a:bodyPr/>
                    <a:lstStyle/>
                    <a:p>
                      <a:pPr algn="ctr" fontAlgn="b"/>
                      <a:endParaRPr lang="en-US" sz="1600" b="0" i="0" u="none" strike="noStrike" dirty="0">
                        <a:solidFill>
                          <a:srgbClr val="C5D9F1"/>
                        </a:solidFill>
                        <a:effectLst/>
                        <a:latin typeface="Calibri"/>
                      </a:endParaRPr>
                    </a:p>
                  </a:txBody>
                  <a:tcPr marL="9525" marR="9525" marT="9525" marB="0" anchor="b">
                    <a:solidFill>
                      <a:schemeClr val="tx2">
                        <a:lumMod val="40000"/>
                        <a:lumOff val="60000"/>
                      </a:schemeClr>
                    </a:solidFill>
                  </a:tcPr>
                </a:tc>
              </a:tr>
              <a:tr h="264769">
                <a:tc>
                  <a:txBody>
                    <a:bodyPr/>
                    <a:lstStyle/>
                    <a:p>
                      <a:pPr algn="l" fontAlgn="b"/>
                      <a:endParaRPr lang="en-US" sz="1600" b="1" i="0" u="none" strike="noStrike" dirty="0">
                        <a:solidFill>
                          <a:srgbClr val="000000"/>
                        </a:solidFill>
                        <a:effectLst/>
                        <a:latin typeface="Calibri"/>
                      </a:endParaRPr>
                    </a:p>
                  </a:txBody>
                  <a:tcPr marL="9525" marR="9525" marT="9525" marB="0" anchor="b"/>
                </a:tc>
                <a:tc>
                  <a:txBody>
                    <a:bodyPr/>
                    <a:lstStyle/>
                    <a:p>
                      <a:pPr algn="l"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marL="0" algn="ctr" defTabSz="914400" rtl="0" eaLnBrk="1" fontAlgn="b" latinLnBrk="0" hangingPunct="1"/>
                      <a:endParaRPr lang="en-US" sz="1600" b="0" i="0" u="none" strike="noStrike" kern="1200" dirty="0">
                        <a:solidFill>
                          <a:srgbClr val="000000"/>
                        </a:solidFill>
                        <a:effectLst/>
                        <a:latin typeface="Calibri"/>
                        <a:ea typeface="+mn-ea"/>
                        <a:cs typeface="+mn-cs"/>
                      </a:endParaRPr>
                    </a:p>
                  </a:txBody>
                  <a:tcPr marL="9525" marR="9525" marT="9525" marB="0" anchor="b">
                    <a:solidFill>
                      <a:schemeClr val="accent1">
                        <a:lumMod val="20000"/>
                        <a:lumOff val="80000"/>
                      </a:schemeClr>
                    </a:solidFill>
                  </a:tcPr>
                </a:tc>
                <a:tc>
                  <a:txBody>
                    <a:bodyPr/>
                    <a:lstStyle/>
                    <a:p>
                      <a:pPr marL="0" algn="ctr" defTabSz="914400" rtl="0" eaLnBrk="1" fontAlgn="b" latinLnBrk="0" hangingPunct="1"/>
                      <a:endParaRPr lang="en-US" sz="1600" b="0" i="0" u="none" strike="noStrike" kern="1200" dirty="0">
                        <a:solidFill>
                          <a:srgbClr val="000000"/>
                        </a:solidFill>
                        <a:effectLst/>
                        <a:latin typeface="Calibri"/>
                        <a:ea typeface="+mn-ea"/>
                        <a:cs typeface="+mn-cs"/>
                      </a:endParaRPr>
                    </a:p>
                  </a:txBody>
                  <a:tcPr marL="9525" marR="9525" marT="9525" marB="0" anchor="b">
                    <a:solidFill>
                      <a:schemeClr val="accent1">
                        <a:lumMod val="20000"/>
                        <a:lumOff val="80000"/>
                      </a:schemeClr>
                    </a:solidFill>
                  </a:tcPr>
                </a:tc>
                <a:tc>
                  <a:txBody>
                    <a:bodyPr/>
                    <a:lstStyle/>
                    <a:p>
                      <a:pPr marL="0" algn="ctr" defTabSz="914400" rtl="0" eaLnBrk="1" fontAlgn="b" latinLnBrk="0" hangingPunct="1"/>
                      <a:endParaRPr lang="en-US" sz="1600" b="0" i="0" u="none" strike="noStrike" kern="1200" dirty="0">
                        <a:solidFill>
                          <a:srgbClr val="000000"/>
                        </a:solidFill>
                        <a:effectLst/>
                        <a:latin typeface="Calibri"/>
                        <a:ea typeface="+mn-ea"/>
                        <a:cs typeface="+mn-cs"/>
                      </a:endParaRPr>
                    </a:p>
                  </a:txBody>
                  <a:tcPr marL="9525" marR="9525" marT="9525" marB="0" anchor="b">
                    <a:solidFill>
                      <a:schemeClr val="accent1">
                        <a:lumMod val="20000"/>
                        <a:lumOff val="80000"/>
                      </a:schemeClr>
                    </a:solidFill>
                  </a:tcPr>
                </a:tc>
                <a:tc>
                  <a:txBody>
                    <a:bodyPr/>
                    <a:lstStyle/>
                    <a:p>
                      <a:pPr marL="0" algn="ctr" defTabSz="914400" rtl="0" eaLnBrk="1" fontAlgn="b" latinLnBrk="0" hangingPunct="1"/>
                      <a:endParaRPr lang="en-US" sz="1600" b="0" i="0" u="none" strike="noStrike" kern="1200" dirty="0">
                        <a:solidFill>
                          <a:srgbClr val="000000"/>
                        </a:solidFill>
                        <a:effectLst/>
                        <a:latin typeface="Calibri"/>
                        <a:ea typeface="+mn-ea"/>
                        <a:cs typeface="+mn-cs"/>
                      </a:endParaRPr>
                    </a:p>
                  </a:txBody>
                  <a:tcPr marL="9525" marR="9525" marT="9525" marB="0" anchor="b">
                    <a:solidFill>
                      <a:schemeClr val="accent1">
                        <a:lumMod val="20000"/>
                        <a:lumOff val="80000"/>
                      </a:schemeClr>
                    </a:solidFill>
                  </a:tcPr>
                </a:tc>
                <a:tc>
                  <a:txBody>
                    <a:bodyPr/>
                    <a:lstStyle/>
                    <a:p>
                      <a:pPr marL="0" algn="ctr" defTabSz="914400" rtl="0" eaLnBrk="1" fontAlgn="b" latinLnBrk="0" hangingPunct="1"/>
                      <a:endParaRPr lang="en-US" sz="1600" b="0" i="0" u="none" strike="noStrike" kern="1200" dirty="0">
                        <a:solidFill>
                          <a:srgbClr val="000000"/>
                        </a:solidFill>
                        <a:effectLst/>
                        <a:latin typeface="Calibri"/>
                        <a:ea typeface="+mn-ea"/>
                        <a:cs typeface="+mn-cs"/>
                      </a:endParaRPr>
                    </a:p>
                  </a:txBody>
                  <a:tcPr marL="9525" marR="9525" marT="9525" marB="0" anchor="b">
                    <a:solidFill>
                      <a:schemeClr val="accent1">
                        <a:lumMod val="20000"/>
                        <a:lumOff val="80000"/>
                      </a:schemeClr>
                    </a:solidFill>
                  </a:tcPr>
                </a:tc>
                <a:tc>
                  <a:txBody>
                    <a:bodyPr/>
                    <a:lstStyle/>
                    <a:p>
                      <a:pPr marL="0" algn="ctr" defTabSz="914400" rtl="0" eaLnBrk="1" fontAlgn="b" latinLnBrk="0" hangingPunct="1"/>
                      <a:endParaRPr lang="en-US" sz="1600" b="0" i="0" u="none" strike="noStrike" kern="1200" dirty="0">
                        <a:solidFill>
                          <a:srgbClr val="000000"/>
                        </a:solidFill>
                        <a:effectLst/>
                        <a:latin typeface="Calibri"/>
                        <a:ea typeface="+mn-ea"/>
                        <a:cs typeface="+mn-cs"/>
                      </a:endParaRPr>
                    </a:p>
                  </a:txBody>
                  <a:tcPr marL="9525" marR="9525" marT="9525" marB="0" anchor="b">
                    <a:solidFill>
                      <a:schemeClr val="accent1">
                        <a:lumMod val="20000"/>
                        <a:lumOff val="80000"/>
                      </a:schemeClr>
                    </a:solidFill>
                  </a:tcPr>
                </a:tc>
                <a:tc>
                  <a:txBody>
                    <a:bodyPr/>
                    <a:lstStyle/>
                    <a:p>
                      <a:pPr marL="0" algn="ctr" defTabSz="914400" rtl="0" eaLnBrk="1" fontAlgn="b" latinLnBrk="0" hangingPunct="1"/>
                      <a:endParaRPr lang="en-US" sz="1600" b="0" i="0" u="none" strike="noStrike" kern="1200" dirty="0">
                        <a:solidFill>
                          <a:srgbClr val="000000"/>
                        </a:solidFill>
                        <a:effectLst/>
                        <a:latin typeface="Calibri"/>
                        <a:ea typeface="+mn-ea"/>
                        <a:cs typeface="+mn-cs"/>
                      </a:endParaRPr>
                    </a:p>
                  </a:txBody>
                  <a:tcPr marL="9525" marR="9525" marT="9525" marB="0" anchor="b">
                    <a:solidFill>
                      <a:schemeClr val="accent1">
                        <a:lumMod val="20000"/>
                        <a:lumOff val="80000"/>
                      </a:schemeClr>
                    </a:solidFill>
                  </a:tcPr>
                </a:tc>
                <a:tc>
                  <a:txBody>
                    <a:bodyPr/>
                    <a:lstStyle/>
                    <a:p>
                      <a:pPr marL="0" algn="ctr" defTabSz="914400" rtl="0" eaLnBrk="1" fontAlgn="b" latinLnBrk="0" hangingPunct="1"/>
                      <a:endParaRPr lang="en-US" sz="1600" b="0" i="0" u="none" strike="noStrike" kern="1200" dirty="0">
                        <a:solidFill>
                          <a:srgbClr val="000000"/>
                        </a:solidFill>
                        <a:effectLst/>
                        <a:latin typeface="Calibri"/>
                        <a:ea typeface="+mn-ea"/>
                        <a:cs typeface="+mn-cs"/>
                      </a:endParaRPr>
                    </a:p>
                  </a:txBody>
                  <a:tcPr marL="9525" marR="9525" marT="9525" marB="0" anchor="b">
                    <a:solidFill>
                      <a:schemeClr val="accent1">
                        <a:lumMod val="20000"/>
                        <a:lumOff val="80000"/>
                      </a:schemeClr>
                    </a:solidFill>
                  </a:tcPr>
                </a:tc>
              </a:tr>
              <a:tr h="264769">
                <a:tc>
                  <a:txBody>
                    <a:bodyPr/>
                    <a:lstStyle/>
                    <a:p>
                      <a:pPr algn="l" fontAlgn="b"/>
                      <a:r>
                        <a:rPr lang="en-US" sz="1600" u="none" strike="noStrike" dirty="0">
                          <a:effectLst/>
                        </a:rPr>
                        <a:t>Health </a:t>
                      </a:r>
                      <a:r>
                        <a:rPr lang="en-US" sz="1600" u="none" strike="noStrike" dirty="0" smtClean="0">
                          <a:effectLst/>
                        </a:rPr>
                        <a:t>Homes</a:t>
                      </a:r>
                      <a:endParaRPr lang="en-US" sz="1600" b="1" i="0" u="none" strike="noStrike" dirty="0">
                        <a:solidFill>
                          <a:srgbClr val="000000"/>
                        </a:solidFill>
                        <a:effectLst/>
                        <a:latin typeface="Calibri"/>
                      </a:endParaRPr>
                    </a:p>
                  </a:txBody>
                  <a:tcPr marL="9525" marR="9525" marT="9525" marB="0" anchor="b"/>
                </a:tc>
                <a:tc>
                  <a:txBody>
                    <a:bodyPr/>
                    <a:lstStyle/>
                    <a:p>
                      <a:pPr algn="l"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marL="0" algn="ctr" defTabSz="914400" rtl="0" eaLnBrk="1" fontAlgn="b" latinLnBrk="0" hangingPunct="1"/>
                      <a:r>
                        <a:rPr lang="en-US" sz="1600" b="0" i="0" u="none" strike="noStrike" kern="1200" dirty="0">
                          <a:solidFill>
                            <a:srgbClr val="000000"/>
                          </a:solidFill>
                          <a:effectLst/>
                          <a:latin typeface="Calibri"/>
                          <a:ea typeface="+mn-ea"/>
                          <a:cs typeface="+mn-cs"/>
                        </a:rPr>
                        <a:t> </a:t>
                      </a:r>
                    </a:p>
                  </a:txBody>
                  <a:tcPr marL="9525" marR="9525" marT="9525" marB="0" anchor="b">
                    <a:solidFill>
                      <a:schemeClr val="tx2"/>
                    </a:solidFill>
                  </a:tcPr>
                </a:tc>
                <a:tc>
                  <a:txBody>
                    <a:bodyPr/>
                    <a:lstStyle/>
                    <a:p>
                      <a:pPr marL="0" algn="ctr" defTabSz="914400" rtl="0" eaLnBrk="1" fontAlgn="b" latinLnBrk="0" hangingPunct="1"/>
                      <a:r>
                        <a:rPr lang="en-US" sz="1600" b="0" i="0" u="none" strike="noStrike" kern="1200" dirty="0">
                          <a:solidFill>
                            <a:srgbClr val="000000"/>
                          </a:solidFill>
                          <a:effectLst/>
                          <a:latin typeface="Calibri"/>
                          <a:ea typeface="+mn-ea"/>
                          <a:cs typeface="+mn-cs"/>
                        </a:rPr>
                        <a:t> </a:t>
                      </a:r>
                    </a:p>
                  </a:txBody>
                  <a:tcPr marL="9525" marR="9525" marT="9525" marB="0" anchor="b">
                    <a:solidFill>
                      <a:schemeClr val="tx2"/>
                    </a:solidFill>
                  </a:tcPr>
                </a:tc>
                <a:tc>
                  <a:txBody>
                    <a:bodyPr/>
                    <a:lstStyle/>
                    <a:p>
                      <a:pPr marL="0" algn="ctr" defTabSz="914400" rtl="0" eaLnBrk="1" fontAlgn="b" latinLnBrk="0" hangingPunct="1"/>
                      <a:r>
                        <a:rPr lang="en-US" sz="1600" b="0" i="0" u="none" strike="noStrike" kern="1200" dirty="0">
                          <a:solidFill>
                            <a:srgbClr val="000000"/>
                          </a:solidFill>
                          <a:effectLst/>
                          <a:latin typeface="Calibri"/>
                          <a:ea typeface="+mn-ea"/>
                          <a:cs typeface="+mn-cs"/>
                        </a:rPr>
                        <a:t> </a:t>
                      </a:r>
                    </a:p>
                  </a:txBody>
                  <a:tcPr marL="9525" marR="9525" marT="9525" marB="0" anchor="b">
                    <a:solidFill>
                      <a:schemeClr val="tx2"/>
                    </a:solidFill>
                  </a:tcPr>
                </a:tc>
                <a:tc>
                  <a:txBody>
                    <a:bodyPr/>
                    <a:lstStyle/>
                    <a:p>
                      <a:pPr marL="0" algn="ctr" defTabSz="914400" rtl="0" eaLnBrk="1" fontAlgn="b" latinLnBrk="0" hangingPunct="1"/>
                      <a:r>
                        <a:rPr lang="en-US" sz="1600" b="0" i="0" u="none" strike="noStrike" kern="1200" dirty="0">
                          <a:solidFill>
                            <a:srgbClr val="000000"/>
                          </a:solidFill>
                          <a:effectLst/>
                          <a:latin typeface="Calibri"/>
                          <a:ea typeface="+mn-ea"/>
                          <a:cs typeface="+mn-cs"/>
                        </a:rPr>
                        <a:t> </a:t>
                      </a:r>
                    </a:p>
                  </a:txBody>
                  <a:tcPr marL="9525" marR="9525" marT="9525" marB="0" anchor="b">
                    <a:solidFill>
                      <a:schemeClr val="tx2"/>
                    </a:solidFill>
                  </a:tcPr>
                </a:tc>
                <a:tc>
                  <a:txBody>
                    <a:bodyPr/>
                    <a:lstStyle/>
                    <a:p>
                      <a:pPr marL="0" algn="ctr" defTabSz="914400" rtl="0" eaLnBrk="1" fontAlgn="b" latinLnBrk="0" hangingPunct="1"/>
                      <a:r>
                        <a:rPr lang="en-US" sz="1600" b="0" i="0" u="none" strike="noStrike" kern="1200" dirty="0">
                          <a:solidFill>
                            <a:srgbClr val="000000"/>
                          </a:solidFill>
                          <a:effectLst/>
                          <a:latin typeface="Calibri"/>
                          <a:ea typeface="+mn-ea"/>
                          <a:cs typeface="+mn-cs"/>
                        </a:rPr>
                        <a:t> </a:t>
                      </a:r>
                    </a:p>
                  </a:txBody>
                  <a:tcPr marL="9525" marR="9525" marT="9525" marB="0" anchor="b">
                    <a:solidFill>
                      <a:schemeClr val="tx2"/>
                    </a:solidFill>
                  </a:tcPr>
                </a:tc>
                <a:tc>
                  <a:txBody>
                    <a:bodyPr/>
                    <a:lstStyle/>
                    <a:p>
                      <a:pPr marL="0" algn="ctr" defTabSz="914400" rtl="0" eaLnBrk="1" fontAlgn="b" latinLnBrk="0" hangingPunct="1"/>
                      <a:r>
                        <a:rPr lang="en-US" sz="1600" b="0" i="0" u="none" strike="noStrike" kern="1200" dirty="0">
                          <a:solidFill>
                            <a:srgbClr val="000000"/>
                          </a:solidFill>
                          <a:effectLst/>
                          <a:latin typeface="Calibri"/>
                          <a:ea typeface="+mn-ea"/>
                          <a:cs typeface="+mn-cs"/>
                        </a:rPr>
                        <a:t> </a:t>
                      </a:r>
                    </a:p>
                  </a:txBody>
                  <a:tcPr marL="9525" marR="9525" marT="9525" marB="0" anchor="b">
                    <a:solidFill>
                      <a:schemeClr val="tx2">
                        <a:lumMod val="40000"/>
                        <a:lumOff val="60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Calibri"/>
                          <a:ea typeface="+mn-ea"/>
                          <a:cs typeface="+mn-cs"/>
                        </a:rPr>
                        <a:t> </a:t>
                      </a:r>
                    </a:p>
                  </a:txBody>
                  <a:tcPr marL="9525" marR="9525" marT="9525" marB="0" anchor="b">
                    <a:solidFill>
                      <a:schemeClr val="tx2">
                        <a:lumMod val="40000"/>
                        <a:lumOff val="60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Calibri"/>
                          <a:ea typeface="+mn-ea"/>
                          <a:cs typeface="+mn-cs"/>
                        </a:rPr>
                        <a:t> </a:t>
                      </a:r>
                    </a:p>
                  </a:txBody>
                  <a:tcPr marL="9525" marR="9525" marT="9525" marB="0" anchor="b">
                    <a:solidFill>
                      <a:schemeClr val="tx2">
                        <a:lumMod val="40000"/>
                        <a:lumOff val="60000"/>
                      </a:schemeClr>
                    </a:solidFill>
                  </a:tcPr>
                </a:tc>
              </a:tr>
              <a:tr h="264769">
                <a:tc>
                  <a:txBody>
                    <a:bodyPr/>
                    <a:lstStyle/>
                    <a:p>
                      <a:pPr algn="l" fontAlgn="b"/>
                      <a:endParaRPr lang="en-US" sz="1600" b="1"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1F497D"/>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r>
              <a:tr h="264769">
                <a:tc>
                  <a:txBody>
                    <a:bodyPr/>
                    <a:lstStyle/>
                    <a:p>
                      <a:pPr algn="l" fontAlgn="b"/>
                      <a:r>
                        <a:rPr lang="en-US" sz="1600" u="none" strike="noStrike" dirty="0" err="1" smtClean="0">
                          <a:effectLst/>
                        </a:rPr>
                        <a:t>Behav</a:t>
                      </a:r>
                      <a:r>
                        <a:rPr lang="en-US" sz="1600" u="none" strike="noStrike" dirty="0" smtClean="0">
                          <a:effectLst/>
                        </a:rPr>
                        <a:t> Health</a:t>
                      </a:r>
                      <a:r>
                        <a:rPr lang="en-US" sz="1600" u="none" strike="noStrike" baseline="0" dirty="0" smtClean="0">
                          <a:effectLst/>
                        </a:rPr>
                        <a:t> </a:t>
                      </a:r>
                      <a:r>
                        <a:rPr lang="en-US" sz="1600" u="none" strike="noStrike" dirty="0" smtClean="0">
                          <a:effectLst/>
                        </a:rPr>
                        <a:t>Homes</a:t>
                      </a:r>
                      <a:endParaRPr lang="en-US" sz="1600" b="1" i="0" u="none" strike="noStrike" dirty="0">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lumMod val="40000"/>
                        <a:lumOff val="60000"/>
                      </a:schemeClr>
                    </a:solidFill>
                  </a:tcPr>
                </a:tc>
              </a:tr>
              <a:tr h="264769">
                <a:tc>
                  <a:txBody>
                    <a:bodyPr/>
                    <a:lstStyle/>
                    <a:p>
                      <a:pPr algn="l" fontAlgn="b"/>
                      <a:endParaRPr lang="en-US" sz="1600" b="1"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r>
              <a:tr h="264769">
                <a:tc>
                  <a:txBody>
                    <a:bodyPr/>
                    <a:lstStyle/>
                    <a:p>
                      <a:pPr algn="l" fontAlgn="b"/>
                      <a:r>
                        <a:rPr lang="en-US" sz="1600" u="none" strike="noStrike" dirty="0" smtClean="0">
                          <a:effectLst/>
                        </a:rPr>
                        <a:t>Pioneer ACOs</a:t>
                      </a:r>
                      <a:endParaRPr lang="en-US" sz="1600" b="1" i="0" u="none" strike="noStrike" dirty="0">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r>
              <a:tr h="264769">
                <a:tc>
                  <a:txBody>
                    <a:bodyPr/>
                    <a:lstStyle/>
                    <a:p>
                      <a:pPr algn="l" fontAlgn="b"/>
                      <a:endParaRPr lang="en-US" sz="1600" b="1"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r>
              <a:tr h="286906">
                <a:tc>
                  <a:txBody>
                    <a:bodyPr/>
                    <a:lstStyle/>
                    <a:p>
                      <a:pPr algn="l" fontAlgn="b"/>
                      <a:r>
                        <a:rPr lang="en-US" sz="1600" u="none" strike="noStrike" dirty="0" smtClean="0">
                          <a:effectLst/>
                        </a:rPr>
                        <a:t>MSSP ACOs</a:t>
                      </a:r>
                      <a:endParaRPr lang="en-US" sz="1600" b="1" i="0" u="none" strike="noStrike" dirty="0">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r>
              <a:tr h="264769">
                <a:tc>
                  <a:txBody>
                    <a:bodyPr/>
                    <a:lstStyle/>
                    <a:p>
                      <a:pPr algn="l" fontAlgn="b"/>
                      <a:endParaRPr lang="en-US" sz="1600" b="1"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r>
              <a:tr h="264769">
                <a:tc>
                  <a:txBody>
                    <a:bodyPr/>
                    <a:lstStyle/>
                    <a:p>
                      <a:pPr algn="l" fontAlgn="b"/>
                      <a:r>
                        <a:rPr lang="en-US" sz="1600" u="none" strike="noStrike" dirty="0" smtClean="0">
                          <a:effectLst/>
                        </a:rPr>
                        <a:t>Commercial ACOs</a:t>
                      </a:r>
                      <a:endParaRPr lang="en-US" sz="1600" b="1" i="0" u="none" strike="noStrike" dirty="0">
                        <a:solidFill>
                          <a:srgbClr val="000000"/>
                        </a:solidFill>
                        <a:effectLst/>
                        <a:latin typeface="Calibri"/>
                      </a:endParaRPr>
                    </a:p>
                  </a:txBody>
                  <a:tcPr marL="9525" marR="9525" marT="9525" marB="0" anchor="b"/>
                </a:tc>
                <a:tc>
                  <a:txBody>
                    <a:bodyPr/>
                    <a:lstStyle/>
                    <a:p>
                      <a:pPr algn="l"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lumMod val="75000"/>
                      </a:schemeClr>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accent1">
                        <a:lumMod val="50000"/>
                      </a:schemeClr>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accent1">
                        <a:lumMod val="50000"/>
                      </a:schemeClr>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r>
              <a:tr h="264769">
                <a:tc>
                  <a:txBody>
                    <a:bodyPr/>
                    <a:lstStyle/>
                    <a:p>
                      <a:pPr algn="l" fontAlgn="b"/>
                      <a:endParaRPr lang="en-US" sz="1600" b="1"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r>
              <a:tr h="264769">
                <a:tc>
                  <a:txBody>
                    <a:bodyPr/>
                    <a:lstStyle/>
                    <a:p>
                      <a:pPr algn="l" fontAlgn="b"/>
                      <a:r>
                        <a:rPr lang="en-US" sz="1600" u="none" strike="noStrike">
                          <a:effectLst/>
                        </a:rPr>
                        <a:t>ACO MaineCare</a:t>
                      </a:r>
                      <a:endParaRPr lang="en-US" sz="1600" b="1"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solidFill>
                  </a:tcPr>
                </a:tc>
              </a:tr>
            </a:tbl>
          </a:graphicData>
        </a:graphic>
      </p:graphicFrame>
    </p:spTree>
    <p:extLst>
      <p:ext uri="{BB962C8B-B14F-4D97-AF65-F5344CB8AC3E}">
        <p14:creationId xmlns:p14="http://schemas.microsoft.com/office/powerpoint/2010/main" val="26359671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5029200"/>
          </a:xfrm>
        </p:spPr>
        <p:txBody>
          <a:bodyPr>
            <a:normAutofit fontScale="92500" lnSpcReduction="10000"/>
          </a:bodyPr>
          <a:lstStyle/>
          <a:p>
            <a:r>
              <a:rPr lang="en-US" sz="2400" dirty="0">
                <a:latin typeface="Cambria" pitchFamily="18" charset="0"/>
              </a:rPr>
              <a:t>Helps transition from current fee for service to </a:t>
            </a:r>
            <a:r>
              <a:rPr lang="en-US" sz="2400" dirty="0" smtClean="0">
                <a:latin typeface="Cambria" pitchFamily="18" charset="0"/>
              </a:rPr>
              <a:t>value-based purchasing.</a:t>
            </a:r>
          </a:p>
          <a:p>
            <a:endParaRPr lang="en-US" sz="2400" dirty="0">
              <a:latin typeface="Cambria" pitchFamily="18" charset="0"/>
            </a:endParaRPr>
          </a:p>
          <a:p>
            <a:r>
              <a:rPr lang="en-US" sz="2400" dirty="0" smtClean="0">
                <a:latin typeface="Cambria" pitchFamily="18" charset="0"/>
              </a:rPr>
              <a:t>Helps </a:t>
            </a:r>
            <a:r>
              <a:rPr lang="en-US" sz="2400" dirty="0">
                <a:latin typeface="Cambria" pitchFamily="18" charset="0"/>
              </a:rPr>
              <a:t>transition process from providers intervening with patients on an acute and episodic basis to one in which the patient with a team of healthcare staff take ownership of their </a:t>
            </a:r>
            <a:r>
              <a:rPr lang="en-US" sz="2400" dirty="0" smtClean="0">
                <a:latin typeface="Cambria" pitchFamily="18" charset="0"/>
              </a:rPr>
              <a:t>disease.</a:t>
            </a:r>
          </a:p>
          <a:p>
            <a:endParaRPr lang="en-US" sz="2400" dirty="0">
              <a:latin typeface="Cambria" pitchFamily="18" charset="0"/>
            </a:endParaRPr>
          </a:p>
          <a:p>
            <a:r>
              <a:rPr lang="en-US" sz="2400" dirty="0">
                <a:latin typeface="Cambria" pitchFamily="18" charset="0"/>
              </a:rPr>
              <a:t>Coordination of care replaces fragmentation of </a:t>
            </a:r>
            <a:r>
              <a:rPr lang="en-US" sz="2400" dirty="0" smtClean="0">
                <a:latin typeface="Cambria" pitchFamily="18" charset="0"/>
              </a:rPr>
              <a:t>care.</a:t>
            </a:r>
          </a:p>
          <a:p>
            <a:endParaRPr lang="en-US" sz="2400" dirty="0">
              <a:latin typeface="Cambria" pitchFamily="18" charset="0"/>
            </a:endParaRPr>
          </a:p>
          <a:p>
            <a:r>
              <a:rPr lang="en-US" sz="2400" dirty="0">
                <a:latin typeface="Cambria" pitchFamily="18" charset="0"/>
              </a:rPr>
              <a:t>Patient becomes member of care team </a:t>
            </a:r>
            <a:r>
              <a:rPr lang="en-US" sz="2400" dirty="0" smtClean="0">
                <a:latin typeface="Cambria" pitchFamily="18" charset="0"/>
              </a:rPr>
              <a:t>and  is continuously engaged.  </a:t>
            </a:r>
          </a:p>
          <a:p>
            <a:endParaRPr lang="en-US" sz="2400" dirty="0">
              <a:latin typeface="Cambria" pitchFamily="18" charset="0"/>
            </a:endParaRPr>
          </a:p>
          <a:p>
            <a:r>
              <a:rPr lang="en-US" sz="2400" dirty="0">
                <a:latin typeface="Cambria" pitchFamily="18" charset="0"/>
              </a:rPr>
              <a:t>Appropriate utilization </a:t>
            </a:r>
            <a:r>
              <a:rPr lang="en-US" sz="2400" dirty="0" smtClean="0">
                <a:latin typeface="Cambria" pitchFamily="18" charset="0"/>
              </a:rPr>
              <a:t>and </a:t>
            </a:r>
            <a:r>
              <a:rPr lang="en-US" sz="2400" dirty="0">
                <a:latin typeface="Cambria" pitchFamily="18" charset="0"/>
              </a:rPr>
              <a:t>cost will be </a:t>
            </a:r>
            <a:r>
              <a:rPr lang="en-US" sz="2400" dirty="0" smtClean="0">
                <a:latin typeface="Cambria" pitchFamily="18" charset="0"/>
              </a:rPr>
              <a:t>realized.</a:t>
            </a:r>
            <a:endParaRPr lang="en-US" sz="2400" dirty="0">
              <a:latin typeface="Cambria" pitchFamily="18" charset="0"/>
            </a:endParaRPr>
          </a:p>
          <a:p>
            <a:endParaRPr lang="en-US" sz="2400" dirty="0" smtClean="0">
              <a:latin typeface="Cambria" pitchFamily="18" charset="0"/>
            </a:endParaRPr>
          </a:p>
        </p:txBody>
      </p:sp>
      <p:pic>
        <p:nvPicPr>
          <p:cNvPr id="4" name="Picture 12" descr="MaineCare-Services_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9718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1030E827-B874-45E8-B2FD-89DD1763F4AC}" type="slidenum">
              <a:rPr lang="en-US" smtClean="0"/>
              <a:t>11</a:t>
            </a:fld>
            <a:endParaRPr lang="en-US" dirty="0"/>
          </a:p>
        </p:txBody>
      </p:sp>
      <p:sp>
        <p:nvSpPr>
          <p:cNvPr id="6" name="TextBox 5"/>
          <p:cNvSpPr txBox="1"/>
          <p:nvPr/>
        </p:nvSpPr>
        <p:spPr>
          <a:xfrm>
            <a:off x="4267200" y="228600"/>
            <a:ext cx="4419600" cy="1846659"/>
          </a:xfrm>
          <a:prstGeom prst="rect">
            <a:avLst/>
          </a:prstGeom>
          <a:noFill/>
        </p:spPr>
        <p:txBody>
          <a:bodyPr wrap="square" rtlCol="0">
            <a:spAutoFit/>
          </a:bodyPr>
          <a:lstStyle/>
          <a:p>
            <a:pPr algn="ctr"/>
            <a:r>
              <a:rPr lang="en-US" sz="3200" b="1" i="1" dirty="0" smtClean="0">
                <a:latin typeface="Cambria" pitchFamily="18" charset="0"/>
              </a:rPr>
              <a:t>Value of SIM – A Bridge from Here to Tomorrow </a:t>
            </a:r>
            <a:endParaRPr lang="en-US" sz="3200" b="1" i="1" dirty="0">
              <a:latin typeface="Cambria" pitchFamily="18" charset="0"/>
            </a:endParaRPr>
          </a:p>
          <a:p>
            <a:pPr algn="ctr"/>
            <a:endParaRPr lang="en-US" b="1" i="1" dirty="0">
              <a:latin typeface="Cambria" pitchFamily="18" charset="0"/>
            </a:endParaRPr>
          </a:p>
        </p:txBody>
      </p:sp>
    </p:spTree>
    <p:extLst>
      <p:ext uri="{BB962C8B-B14F-4D97-AF65-F5344CB8AC3E}">
        <p14:creationId xmlns:p14="http://schemas.microsoft.com/office/powerpoint/2010/main" val="21672610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2" descr="MaineCare-Services_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9718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1030E827-B874-45E8-B2FD-89DD1763F4AC}" type="slidenum">
              <a:rPr lang="en-US" smtClean="0"/>
              <a:t>12</a:t>
            </a:fld>
            <a:endParaRPr lang="en-US" dirty="0"/>
          </a:p>
        </p:txBody>
      </p:sp>
      <p:sp>
        <p:nvSpPr>
          <p:cNvPr id="28" name="TextBox 27"/>
          <p:cNvSpPr txBox="1"/>
          <p:nvPr/>
        </p:nvSpPr>
        <p:spPr>
          <a:xfrm>
            <a:off x="4267200" y="228600"/>
            <a:ext cx="4419600" cy="1077218"/>
          </a:xfrm>
          <a:prstGeom prst="rect">
            <a:avLst/>
          </a:prstGeom>
          <a:noFill/>
        </p:spPr>
        <p:txBody>
          <a:bodyPr wrap="square" rtlCol="0">
            <a:spAutoFit/>
          </a:bodyPr>
          <a:lstStyle/>
          <a:p>
            <a:pPr algn="ctr"/>
            <a:r>
              <a:rPr lang="en-US" sz="3200" b="1" i="1" dirty="0">
                <a:latin typeface="Cambria" pitchFamily="18" charset="0"/>
              </a:rPr>
              <a:t>The Triple Aim is realized</a:t>
            </a:r>
            <a:endParaRPr lang="en-US" b="1" i="1" dirty="0">
              <a:latin typeface="Cambria" pitchFamily="18" charset="0"/>
            </a:endParaRPr>
          </a:p>
        </p:txBody>
      </p:sp>
      <p:sp>
        <p:nvSpPr>
          <p:cNvPr id="3" name="Rectangle 2"/>
          <p:cNvSpPr/>
          <p:nvPr/>
        </p:nvSpPr>
        <p:spPr>
          <a:xfrm>
            <a:off x="533400" y="1752600"/>
            <a:ext cx="8229600" cy="3477875"/>
          </a:xfrm>
          <a:prstGeom prst="rect">
            <a:avLst/>
          </a:prstGeom>
        </p:spPr>
        <p:txBody>
          <a:bodyPr wrap="square">
            <a:spAutoFit/>
          </a:bodyPr>
          <a:lstStyle/>
          <a:p>
            <a:pPr lvl="1"/>
            <a:r>
              <a:rPr lang="en-US" sz="2800" b="1" dirty="0" smtClean="0">
                <a:latin typeface="Cambria" pitchFamily="18" charset="0"/>
              </a:rPr>
              <a:t>Improved </a:t>
            </a:r>
            <a:r>
              <a:rPr lang="en-US" sz="2800" b="1" dirty="0">
                <a:latin typeface="Cambria" pitchFamily="18" charset="0"/>
              </a:rPr>
              <a:t>patient experience</a:t>
            </a:r>
          </a:p>
          <a:p>
            <a:pPr lvl="2"/>
            <a:endParaRPr lang="en-US" sz="2400" dirty="0" smtClean="0">
              <a:latin typeface="Cambria" pitchFamily="18" charset="0"/>
            </a:endParaRPr>
          </a:p>
          <a:p>
            <a:pPr marL="1257300" lvl="2" indent="-342900">
              <a:buFont typeface="Arial" pitchFamily="34" charset="0"/>
              <a:buChar char="•"/>
            </a:pPr>
            <a:r>
              <a:rPr lang="en-US" sz="2400" dirty="0" smtClean="0">
                <a:latin typeface="Cambria" pitchFamily="18" charset="0"/>
              </a:rPr>
              <a:t>Patient is a partner in managing his/her own health.</a:t>
            </a:r>
          </a:p>
          <a:p>
            <a:pPr marL="1257300" lvl="2" indent="-342900">
              <a:buFont typeface="Arial" pitchFamily="34" charset="0"/>
              <a:buChar char="•"/>
            </a:pPr>
            <a:endParaRPr lang="en-US" sz="2400" dirty="0" smtClean="0">
              <a:latin typeface="Cambria" pitchFamily="18" charset="0"/>
            </a:endParaRPr>
          </a:p>
          <a:p>
            <a:pPr marL="1257300" lvl="2" indent="-342900">
              <a:buFont typeface="Arial" pitchFamily="34" charset="0"/>
              <a:buChar char="•"/>
            </a:pPr>
            <a:r>
              <a:rPr lang="en-US" sz="2400" dirty="0" smtClean="0">
                <a:latin typeface="Cambria" pitchFamily="18" charset="0"/>
              </a:rPr>
              <a:t>Access to health information that is real time and transparent.</a:t>
            </a:r>
          </a:p>
          <a:p>
            <a:pPr marL="1257300" lvl="2" indent="-342900">
              <a:buFont typeface="Arial" pitchFamily="34" charset="0"/>
              <a:buChar char="•"/>
            </a:pPr>
            <a:endParaRPr lang="en-US" sz="2400" dirty="0" smtClean="0">
              <a:latin typeface="Cambria" pitchFamily="18" charset="0"/>
            </a:endParaRPr>
          </a:p>
          <a:p>
            <a:pPr marL="1257300" lvl="2" indent="-342900">
              <a:buFont typeface="Arial" pitchFamily="34" charset="0"/>
              <a:buChar char="•"/>
            </a:pPr>
            <a:r>
              <a:rPr lang="en-US" sz="2400" dirty="0" smtClean="0">
                <a:latin typeface="Cambria" pitchFamily="18" charset="0"/>
              </a:rPr>
              <a:t>Workforce that is trained to engage the patient in a new and more effective way.</a:t>
            </a:r>
            <a:endParaRPr lang="en-US" sz="2400" dirty="0">
              <a:latin typeface="Cambria" pitchFamily="18" charset="0"/>
            </a:endParaRPr>
          </a:p>
        </p:txBody>
      </p:sp>
    </p:spTree>
    <p:extLst>
      <p:ext uri="{BB962C8B-B14F-4D97-AF65-F5344CB8AC3E}">
        <p14:creationId xmlns:p14="http://schemas.microsoft.com/office/powerpoint/2010/main" val="32959836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2" descr="MaineCare-Services_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9718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ontent Placeholder 2"/>
          <p:cNvSpPr txBox="1">
            <a:spLocks/>
          </p:cNvSpPr>
          <p:nvPr/>
        </p:nvSpPr>
        <p:spPr>
          <a:xfrm>
            <a:off x="304799" y="1447800"/>
            <a:ext cx="4332287" cy="505777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endParaRPr lang="en-US" sz="1800" dirty="0">
              <a:latin typeface="Cambria" pitchFamily="18" charset="0"/>
            </a:endParaRPr>
          </a:p>
          <a:p>
            <a:pPr>
              <a:defRPr/>
            </a:pPr>
            <a:endParaRPr lang="en-US" sz="1800" dirty="0" smtClean="0">
              <a:latin typeface="Cambria" pitchFamily="18" charset="0"/>
            </a:endParaRPr>
          </a:p>
        </p:txBody>
      </p:sp>
      <p:sp>
        <p:nvSpPr>
          <p:cNvPr id="6" name="Content Placeholder 2"/>
          <p:cNvSpPr txBox="1">
            <a:spLocks/>
          </p:cNvSpPr>
          <p:nvPr/>
        </p:nvSpPr>
        <p:spPr>
          <a:xfrm>
            <a:off x="4637086" y="1447800"/>
            <a:ext cx="4332287" cy="505777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endParaRPr lang="en-US" sz="1800" dirty="0" smtClean="0">
              <a:latin typeface="Cambria" pitchFamily="18" charset="0"/>
            </a:endParaRPr>
          </a:p>
        </p:txBody>
      </p:sp>
      <p:sp>
        <p:nvSpPr>
          <p:cNvPr id="2" name="Slide Number Placeholder 1"/>
          <p:cNvSpPr>
            <a:spLocks noGrp="1"/>
          </p:cNvSpPr>
          <p:nvPr>
            <p:ph type="sldNum" sz="quarter" idx="12"/>
          </p:nvPr>
        </p:nvSpPr>
        <p:spPr/>
        <p:txBody>
          <a:bodyPr/>
          <a:lstStyle/>
          <a:p>
            <a:fld id="{1030E827-B874-45E8-B2FD-89DD1763F4AC}" type="slidenum">
              <a:rPr lang="en-US" smtClean="0"/>
              <a:t>13</a:t>
            </a:fld>
            <a:endParaRPr lang="en-US" dirty="0"/>
          </a:p>
        </p:txBody>
      </p:sp>
      <p:sp>
        <p:nvSpPr>
          <p:cNvPr id="8" name="TextBox 7"/>
          <p:cNvSpPr txBox="1"/>
          <p:nvPr/>
        </p:nvSpPr>
        <p:spPr>
          <a:xfrm>
            <a:off x="4267200" y="228600"/>
            <a:ext cx="4419600" cy="1354217"/>
          </a:xfrm>
          <a:prstGeom prst="rect">
            <a:avLst/>
          </a:prstGeom>
          <a:noFill/>
        </p:spPr>
        <p:txBody>
          <a:bodyPr wrap="square" rtlCol="0">
            <a:spAutoFit/>
          </a:bodyPr>
          <a:lstStyle/>
          <a:p>
            <a:pPr algn="ctr"/>
            <a:r>
              <a:rPr lang="en-US" sz="3200" b="1" i="1" dirty="0" smtClean="0">
                <a:latin typeface="Cambria" pitchFamily="18" charset="0"/>
              </a:rPr>
              <a:t>The Triple Aim is Realized </a:t>
            </a:r>
            <a:endParaRPr lang="en-US" sz="3200" b="1" i="1" dirty="0">
              <a:latin typeface="Cambria" pitchFamily="18" charset="0"/>
            </a:endParaRPr>
          </a:p>
          <a:p>
            <a:pPr algn="ctr"/>
            <a:endParaRPr lang="en-US" b="1" i="1" dirty="0">
              <a:latin typeface="Cambria" pitchFamily="18" charset="0"/>
            </a:endParaRPr>
          </a:p>
        </p:txBody>
      </p:sp>
      <p:sp>
        <p:nvSpPr>
          <p:cNvPr id="3" name="Rectangle 2"/>
          <p:cNvSpPr/>
          <p:nvPr/>
        </p:nvSpPr>
        <p:spPr>
          <a:xfrm>
            <a:off x="990600" y="1676399"/>
            <a:ext cx="7696200" cy="4647426"/>
          </a:xfrm>
          <a:prstGeom prst="rect">
            <a:avLst/>
          </a:prstGeom>
        </p:spPr>
        <p:txBody>
          <a:bodyPr wrap="square">
            <a:spAutoFit/>
          </a:bodyPr>
          <a:lstStyle/>
          <a:p>
            <a:pPr lvl="1"/>
            <a:r>
              <a:rPr lang="en-US" sz="2800" b="1" dirty="0">
                <a:latin typeface="Cambria" pitchFamily="18" charset="0"/>
              </a:rPr>
              <a:t>Improved quality of care and </a:t>
            </a:r>
            <a:r>
              <a:rPr lang="en-US" sz="2800" b="1" dirty="0" smtClean="0">
                <a:latin typeface="Cambria" pitchFamily="18" charset="0"/>
              </a:rPr>
              <a:t>service</a:t>
            </a:r>
            <a:br>
              <a:rPr lang="en-US" sz="2800" b="1" dirty="0" smtClean="0">
                <a:latin typeface="Cambria" pitchFamily="18" charset="0"/>
              </a:rPr>
            </a:br>
            <a:endParaRPr lang="en-US" sz="2800" b="1" dirty="0">
              <a:latin typeface="Cambria" pitchFamily="18" charset="0"/>
            </a:endParaRPr>
          </a:p>
          <a:p>
            <a:pPr marL="1257300" lvl="2" indent="-342900">
              <a:buFont typeface="Arial" pitchFamily="34" charset="0"/>
              <a:buChar char="•"/>
            </a:pPr>
            <a:r>
              <a:rPr lang="en-US" sz="2400" dirty="0">
                <a:latin typeface="Cambria" pitchFamily="18" charset="0"/>
              </a:rPr>
              <a:t>Real time reporting empowers practices to engage the patients in a more meaningful and focused care </a:t>
            </a:r>
            <a:r>
              <a:rPr lang="en-US" sz="2400" dirty="0" smtClean="0">
                <a:latin typeface="Cambria" pitchFamily="18" charset="0"/>
              </a:rPr>
              <a:t>plan.</a:t>
            </a:r>
            <a:endParaRPr lang="en-US" sz="2400" dirty="0">
              <a:latin typeface="Cambria" pitchFamily="18" charset="0"/>
            </a:endParaRPr>
          </a:p>
          <a:p>
            <a:pPr marL="1257300" lvl="2" indent="-342900">
              <a:buFont typeface="Arial" pitchFamily="34" charset="0"/>
              <a:buChar char="•"/>
            </a:pPr>
            <a:endParaRPr lang="en-US" sz="2400" dirty="0" smtClean="0">
              <a:latin typeface="Cambria" pitchFamily="18" charset="0"/>
            </a:endParaRPr>
          </a:p>
          <a:p>
            <a:pPr marL="1257300" lvl="2" indent="-342900">
              <a:buFont typeface="Arial" pitchFamily="34" charset="0"/>
              <a:buChar char="•"/>
            </a:pPr>
            <a:r>
              <a:rPr lang="en-US" sz="2400" dirty="0" smtClean="0">
                <a:latin typeface="Cambria" pitchFamily="18" charset="0"/>
              </a:rPr>
              <a:t>Leadership </a:t>
            </a:r>
            <a:r>
              <a:rPr lang="en-US" sz="2400" dirty="0">
                <a:latin typeface="Cambria" pitchFamily="18" charset="0"/>
              </a:rPr>
              <a:t>development and practice learning </a:t>
            </a:r>
            <a:r>
              <a:rPr lang="en-US" sz="2400" dirty="0" err="1">
                <a:latin typeface="Cambria" pitchFamily="18" charset="0"/>
              </a:rPr>
              <a:t>collaboratives</a:t>
            </a:r>
            <a:r>
              <a:rPr lang="en-US" sz="2400" dirty="0">
                <a:latin typeface="Cambria" pitchFamily="18" charset="0"/>
              </a:rPr>
              <a:t> lead to improved health </a:t>
            </a:r>
            <a:r>
              <a:rPr lang="en-US" sz="2400" dirty="0" smtClean="0">
                <a:latin typeface="Cambria" pitchFamily="18" charset="0"/>
              </a:rPr>
              <a:t>outcomes.</a:t>
            </a:r>
            <a:endParaRPr lang="en-US" sz="2400" dirty="0">
              <a:latin typeface="Cambria" pitchFamily="18" charset="0"/>
            </a:endParaRPr>
          </a:p>
          <a:p>
            <a:pPr marL="1257300" lvl="2" indent="-342900">
              <a:buFont typeface="Arial" pitchFamily="34" charset="0"/>
              <a:buChar char="•"/>
            </a:pPr>
            <a:endParaRPr lang="en-US" sz="2400" dirty="0" smtClean="0">
              <a:latin typeface="Cambria" pitchFamily="18" charset="0"/>
            </a:endParaRPr>
          </a:p>
          <a:p>
            <a:pPr marL="1257300" lvl="2" indent="-342900">
              <a:buFont typeface="Arial" pitchFamily="34" charset="0"/>
              <a:buChar char="•"/>
            </a:pPr>
            <a:r>
              <a:rPr lang="en-US" sz="2400" dirty="0" smtClean="0">
                <a:latin typeface="Cambria" pitchFamily="18" charset="0"/>
              </a:rPr>
              <a:t>Integration </a:t>
            </a:r>
            <a:r>
              <a:rPr lang="en-US" sz="2400" dirty="0">
                <a:latin typeface="Cambria" pitchFamily="18" charset="0"/>
              </a:rPr>
              <a:t>of </a:t>
            </a:r>
            <a:r>
              <a:rPr lang="en-US" sz="2400" dirty="0" smtClean="0">
                <a:latin typeface="Cambria" pitchFamily="18" charset="0"/>
              </a:rPr>
              <a:t>Behavioral Health </a:t>
            </a:r>
            <a:r>
              <a:rPr lang="en-US" sz="2400" dirty="0">
                <a:latin typeface="Cambria" pitchFamily="18" charset="0"/>
              </a:rPr>
              <a:t>and primary </a:t>
            </a:r>
            <a:r>
              <a:rPr lang="en-US" sz="2400" dirty="0" smtClean="0">
                <a:latin typeface="Cambria" pitchFamily="18" charset="0"/>
              </a:rPr>
              <a:t>care.</a:t>
            </a:r>
            <a:endParaRPr lang="en-US" sz="2400" dirty="0">
              <a:latin typeface="Cambria" pitchFamily="18" charset="0"/>
            </a:endParaRPr>
          </a:p>
        </p:txBody>
      </p:sp>
    </p:spTree>
    <p:extLst>
      <p:ext uri="{BB962C8B-B14F-4D97-AF65-F5344CB8AC3E}">
        <p14:creationId xmlns:p14="http://schemas.microsoft.com/office/powerpoint/2010/main" val="41669322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2" descr="MaineCare-Services_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9718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txBox="1">
            <a:spLocks/>
          </p:cNvSpPr>
          <p:nvPr/>
        </p:nvSpPr>
        <p:spPr>
          <a:xfrm>
            <a:off x="4637086" y="1447800"/>
            <a:ext cx="4332287" cy="505777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endParaRPr lang="en-US" sz="1800" dirty="0" smtClean="0">
              <a:latin typeface="Cambria" pitchFamily="18" charset="0"/>
            </a:endParaRPr>
          </a:p>
        </p:txBody>
      </p:sp>
      <p:sp>
        <p:nvSpPr>
          <p:cNvPr id="2" name="Slide Number Placeholder 1"/>
          <p:cNvSpPr>
            <a:spLocks noGrp="1"/>
          </p:cNvSpPr>
          <p:nvPr>
            <p:ph type="sldNum" sz="quarter" idx="12"/>
          </p:nvPr>
        </p:nvSpPr>
        <p:spPr/>
        <p:txBody>
          <a:bodyPr/>
          <a:lstStyle/>
          <a:p>
            <a:fld id="{1030E827-B874-45E8-B2FD-89DD1763F4AC}" type="slidenum">
              <a:rPr lang="en-US" smtClean="0"/>
              <a:t>14</a:t>
            </a:fld>
            <a:endParaRPr lang="en-US" dirty="0"/>
          </a:p>
        </p:txBody>
      </p:sp>
      <p:sp>
        <p:nvSpPr>
          <p:cNvPr id="3" name="Rectangle 1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26" name="Content Placeholder 2"/>
          <p:cNvSpPr txBox="1">
            <a:spLocks/>
          </p:cNvSpPr>
          <p:nvPr/>
        </p:nvSpPr>
        <p:spPr>
          <a:xfrm>
            <a:off x="304799" y="1447800"/>
            <a:ext cx="8077201" cy="505777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endParaRPr lang="en-US" sz="2000" dirty="0" smtClean="0">
              <a:latin typeface="Cambria" pitchFamily="18" charset="0"/>
            </a:endParaRPr>
          </a:p>
          <a:p>
            <a:pPr marL="0" indent="0">
              <a:buNone/>
              <a:defRPr/>
            </a:pPr>
            <a:endParaRPr lang="en-US" sz="2000" dirty="0">
              <a:latin typeface="Cambria" pitchFamily="18" charset="0"/>
            </a:endParaRPr>
          </a:p>
          <a:p>
            <a:pPr>
              <a:defRPr/>
            </a:pPr>
            <a:endParaRPr lang="en-US" sz="1800" dirty="0">
              <a:latin typeface="Cambria" pitchFamily="18" charset="0"/>
            </a:endParaRPr>
          </a:p>
          <a:p>
            <a:pPr>
              <a:defRPr/>
            </a:pPr>
            <a:endParaRPr lang="en-US" sz="1800" dirty="0" smtClean="0">
              <a:latin typeface="Cambria" pitchFamily="18" charset="0"/>
            </a:endParaRPr>
          </a:p>
        </p:txBody>
      </p:sp>
      <p:sp>
        <p:nvSpPr>
          <p:cNvPr id="8" name="TextBox 7"/>
          <p:cNvSpPr txBox="1"/>
          <p:nvPr/>
        </p:nvSpPr>
        <p:spPr>
          <a:xfrm>
            <a:off x="4267200" y="228600"/>
            <a:ext cx="4419600" cy="1354217"/>
          </a:xfrm>
          <a:prstGeom prst="rect">
            <a:avLst/>
          </a:prstGeom>
          <a:noFill/>
        </p:spPr>
        <p:txBody>
          <a:bodyPr wrap="square" rtlCol="0">
            <a:spAutoFit/>
          </a:bodyPr>
          <a:lstStyle/>
          <a:p>
            <a:pPr algn="ctr"/>
            <a:r>
              <a:rPr lang="en-US" sz="3200" b="1" i="1" dirty="0" smtClean="0">
                <a:latin typeface="Cambria" pitchFamily="18" charset="0"/>
              </a:rPr>
              <a:t>The Triple Aim is Realized </a:t>
            </a:r>
            <a:endParaRPr lang="en-US" sz="3200" b="1" i="1" dirty="0">
              <a:latin typeface="Cambria" pitchFamily="18" charset="0"/>
            </a:endParaRPr>
          </a:p>
          <a:p>
            <a:pPr algn="ctr"/>
            <a:endParaRPr lang="en-US" b="1" i="1" dirty="0">
              <a:latin typeface="Cambria" pitchFamily="18" charset="0"/>
            </a:endParaRPr>
          </a:p>
        </p:txBody>
      </p:sp>
      <p:sp>
        <p:nvSpPr>
          <p:cNvPr id="9" name="Content Placeholder 2"/>
          <p:cNvSpPr>
            <a:spLocks noGrp="1"/>
          </p:cNvSpPr>
          <p:nvPr>
            <p:ph idx="1"/>
          </p:nvPr>
        </p:nvSpPr>
        <p:spPr>
          <a:xfrm>
            <a:off x="457200" y="1600200"/>
            <a:ext cx="8229600" cy="4525963"/>
          </a:xfrm>
        </p:spPr>
        <p:txBody>
          <a:bodyPr>
            <a:normAutofit fontScale="92500" lnSpcReduction="20000"/>
          </a:bodyPr>
          <a:lstStyle/>
          <a:p>
            <a:pPr marL="457200" lvl="1" indent="0">
              <a:buNone/>
            </a:pPr>
            <a:r>
              <a:rPr lang="en-US" sz="3000" b="1" dirty="0" smtClean="0">
                <a:latin typeface="Cambria" pitchFamily="18" charset="0"/>
              </a:rPr>
              <a:t>Reduced cost</a:t>
            </a:r>
          </a:p>
          <a:p>
            <a:pPr marL="457200" lvl="1" indent="0">
              <a:buNone/>
            </a:pPr>
            <a:endParaRPr lang="en-US" b="1" dirty="0" smtClean="0">
              <a:latin typeface="Cambria" pitchFamily="18" charset="0"/>
            </a:endParaRPr>
          </a:p>
          <a:p>
            <a:pPr lvl="2"/>
            <a:r>
              <a:rPr lang="en-US" dirty="0" smtClean="0">
                <a:latin typeface="Cambria" pitchFamily="18" charset="0"/>
              </a:rPr>
              <a:t>A shift in care from episodic to continuous through the primary provider results in less fragmentation.</a:t>
            </a:r>
          </a:p>
          <a:p>
            <a:pPr lvl="2"/>
            <a:endParaRPr lang="en-US" dirty="0" smtClean="0">
              <a:latin typeface="Cambria" pitchFamily="18" charset="0"/>
            </a:endParaRPr>
          </a:p>
          <a:p>
            <a:pPr lvl="2"/>
            <a:r>
              <a:rPr lang="en-US" dirty="0" smtClean="0">
                <a:latin typeface="Cambria" pitchFamily="18" charset="0"/>
              </a:rPr>
              <a:t>Market shift to match care delivery model decreases volume-based incentive.</a:t>
            </a:r>
          </a:p>
          <a:p>
            <a:pPr lvl="2"/>
            <a:endParaRPr lang="en-US" dirty="0" smtClean="0">
              <a:latin typeface="Cambria" pitchFamily="18" charset="0"/>
            </a:endParaRPr>
          </a:p>
          <a:p>
            <a:pPr lvl="2"/>
            <a:r>
              <a:rPr lang="en-US" dirty="0" smtClean="0">
                <a:latin typeface="Cambria" pitchFamily="18" charset="0"/>
              </a:rPr>
              <a:t>Utilization becomes more aligned with pattern of disease management.</a:t>
            </a:r>
          </a:p>
          <a:p>
            <a:pPr lvl="2"/>
            <a:endParaRPr lang="en-US" dirty="0" smtClean="0">
              <a:latin typeface="Cambria" pitchFamily="18" charset="0"/>
            </a:endParaRPr>
          </a:p>
          <a:p>
            <a:pPr lvl="2"/>
            <a:r>
              <a:rPr lang="en-US" dirty="0" smtClean="0">
                <a:latin typeface="Cambria" pitchFamily="18" charset="0"/>
              </a:rPr>
              <a:t>Cost reduced through less need to access high cost delivery services.</a:t>
            </a:r>
          </a:p>
          <a:p>
            <a:endParaRPr lang="en-US" dirty="0"/>
          </a:p>
        </p:txBody>
      </p:sp>
    </p:spTree>
    <p:extLst>
      <p:ext uri="{BB962C8B-B14F-4D97-AF65-F5344CB8AC3E}">
        <p14:creationId xmlns:p14="http://schemas.microsoft.com/office/powerpoint/2010/main" val="11566500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a:latin typeface="Cambria" pitchFamily="18" charset="0"/>
              </a:rPr>
              <a:t>Fee for Service</a:t>
            </a:r>
          </a:p>
          <a:p>
            <a:r>
              <a:rPr lang="en-US" sz="2400" dirty="0">
                <a:latin typeface="Cambria" pitchFamily="18" charset="0"/>
              </a:rPr>
              <a:t>Acute </a:t>
            </a:r>
            <a:r>
              <a:rPr lang="en-US" sz="2400" dirty="0" smtClean="0">
                <a:latin typeface="Cambria" pitchFamily="18" charset="0"/>
              </a:rPr>
              <a:t>events</a:t>
            </a:r>
            <a:endParaRPr lang="en-US" sz="2400" dirty="0">
              <a:latin typeface="Cambria" pitchFamily="18" charset="0"/>
            </a:endParaRPr>
          </a:p>
          <a:p>
            <a:r>
              <a:rPr lang="en-US" sz="2400" dirty="0">
                <a:latin typeface="Cambria" pitchFamily="18" charset="0"/>
              </a:rPr>
              <a:t>Issue of the </a:t>
            </a:r>
            <a:r>
              <a:rPr lang="en-US" sz="2400" dirty="0" smtClean="0">
                <a:latin typeface="Cambria" pitchFamily="18" charset="0"/>
              </a:rPr>
              <a:t>day</a:t>
            </a:r>
            <a:endParaRPr lang="en-US" sz="2400" dirty="0">
              <a:latin typeface="Cambria" pitchFamily="18" charset="0"/>
            </a:endParaRPr>
          </a:p>
          <a:p>
            <a:r>
              <a:rPr lang="en-US" sz="2400" dirty="0">
                <a:latin typeface="Cambria" pitchFamily="18" charset="0"/>
              </a:rPr>
              <a:t>Episodic </a:t>
            </a:r>
            <a:r>
              <a:rPr lang="en-US" sz="2400" dirty="0" smtClean="0">
                <a:latin typeface="Cambria" pitchFamily="18" charset="0"/>
              </a:rPr>
              <a:t>care</a:t>
            </a:r>
            <a:endParaRPr lang="en-US" sz="2400" dirty="0">
              <a:latin typeface="Cambria" pitchFamily="18" charset="0"/>
            </a:endParaRPr>
          </a:p>
          <a:p>
            <a:r>
              <a:rPr lang="en-US" sz="2400" dirty="0">
                <a:latin typeface="Cambria" pitchFamily="18" charset="0"/>
              </a:rPr>
              <a:t>Fragmented </a:t>
            </a:r>
            <a:r>
              <a:rPr lang="en-US" sz="2400" dirty="0" smtClean="0">
                <a:latin typeface="Cambria" pitchFamily="18" charset="0"/>
              </a:rPr>
              <a:t>care</a:t>
            </a:r>
            <a:endParaRPr lang="en-US" sz="2400" dirty="0">
              <a:latin typeface="Cambria" pitchFamily="18" charset="0"/>
            </a:endParaRPr>
          </a:p>
          <a:p>
            <a:r>
              <a:rPr lang="en-US" sz="2400" dirty="0">
                <a:latin typeface="Cambria" pitchFamily="18" charset="0"/>
              </a:rPr>
              <a:t>Driven by patient decision to </a:t>
            </a:r>
            <a:r>
              <a:rPr lang="en-US" sz="2400" dirty="0" smtClean="0">
                <a:latin typeface="Cambria" pitchFamily="18" charset="0"/>
              </a:rPr>
              <a:t>access(who </a:t>
            </a:r>
            <a:r>
              <a:rPr lang="en-US" sz="2400" dirty="0">
                <a:latin typeface="Cambria" pitchFamily="18" charset="0"/>
              </a:rPr>
              <a:t>&amp; when)</a:t>
            </a:r>
          </a:p>
          <a:p>
            <a:r>
              <a:rPr lang="en-US" sz="2400" dirty="0">
                <a:latin typeface="Cambria" pitchFamily="18" charset="0"/>
              </a:rPr>
              <a:t>Suboptimal </a:t>
            </a:r>
            <a:r>
              <a:rPr lang="en-US" sz="2400" dirty="0" smtClean="0">
                <a:latin typeface="Cambria" pitchFamily="18" charset="0"/>
              </a:rPr>
              <a:t>utilization </a:t>
            </a:r>
            <a:r>
              <a:rPr lang="en-US" sz="2400" dirty="0">
                <a:latin typeface="Cambria" pitchFamily="18" charset="0"/>
              </a:rPr>
              <a:t>&amp; </a:t>
            </a:r>
            <a:r>
              <a:rPr lang="en-US" sz="2400" dirty="0" smtClean="0">
                <a:latin typeface="Cambria" pitchFamily="18" charset="0"/>
              </a:rPr>
              <a:t>cost</a:t>
            </a:r>
            <a:endParaRPr lang="en-US" sz="2400" dirty="0">
              <a:latin typeface="Cambria" pitchFamily="18" charset="0"/>
            </a:endParaRPr>
          </a:p>
          <a:p>
            <a:endParaRPr lang="en-US" sz="2400" dirty="0" smtClean="0">
              <a:latin typeface="Cambria" pitchFamily="18" charset="0"/>
            </a:endParaRPr>
          </a:p>
        </p:txBody>
      </p:sp>
      <p:pic>
        <p:nvPicPr>
          <p:cNvPr id="4" name="Picture 12" descr="MaineCare-Services_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9718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1030E827-B874-45E8-B2FD-89DD1763F4AC}" type="slidenum">
              <a:rPr lang="en-US" smtClean="0"/>
              <a:t>2</a:t>
            </a:fld>
            <a:endParaRPr lang="en-US" dirty="0"/>
          </a:p>
        </p:txBody>
      </p:sp>
      <p:sp>
        <p:nvSpPr>
          <p:cNvPr id="7" name="TextBox 6"/>
          <p:cNvSpPr txBox="1"/>
          <p:nvPr/>
        </p:nvSpPr>
        <p:spPr>
          <a:xfrm>
            <a:off x="4267200" y="228600"/>
            <a:ext cx="4419600" cy="861774"/>
          </a:xfrm>
          <a:prstGeom prst="rect">
            <a:avLst/>
          </a:prstGeom>
          <a:noFill/>
        </p:spPr>
        <p:txBody>
          <a:bodyPr wrap="square" rtlCol="0">
            <a:spAutoFit/>
          </a:bodyPr>
          <a:lstStyle/>
          <a:p>
            <a:pPr algn="ctr"/>
            <a:r>
              <a:rPr lang="en-US" sz="3200" b="1" i="1" dirty="0" smtClean="0">
                <a:latin typeface="Cambria" pitchFamily="18" charset="0"/>
              </a:rPr>
              <a:t>Current System </a:t>
            </a:r>
            <a:endParaRPr lang="en-US" sz="3200" b="1" i="1" dirty="0">
              <a:latin typeface="Cambria" pitchFamily="18" charset="0"/>
            </a:endParaRPr>
          </a:p>
          <a:p>
            <a:pPr algn="ctr"/>
            <a:endParaRPr lang="en-US" b="1" i="1" dirty="0">
              <a:latin typeface="Cambria" pitchFamily="18" charset="0"/>
            </a:endParaRPr>
          </a:p>
        </p:txBody>
      </p:sp>
    </p:spTree>
    <p:extLst>
      <p:ext uri="{BB962C8B-B14F-4D97-AF65-F5344CB8AC3E}">
        <p14:creationId xmlns:p14="http://schemas.microsoft.com/office/powerpoint/2010/main" val="2109747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en-US" sz="2400" dirty="0" smtClean="0"/>
          </a:p>
          <a:p>
            <a:pPr marL="0" indent="0" algn="ctr">
              <a:buNone/>
            </a:pPr>
            <a:r>
              <a:rPr lang="en-US" sz="2400" dirty="0" smtClean="0"/>
              <a:t>By </a:t>
            </a:r>
            <a:r>
              <a:rPr lang="en-US" sz="2400" dirty="0"/>
              <a:t>providing a cohesive, streamlined framework for health care reform and innovation which includes fostering engaged consumers and communities, transforming delivery systems to support accountable and integrated patient-centered primary care, and aligning public and private payment, accountability, quality and data infrastructure, Maine will realize improved quality of care and service while positively impacting health outcomes, population health and cost. </a:t>
            </a:r>
          </a:p>
          <a:p>
            <a:pPr marL="0" indent="0" algn="ctr">
              <a:buNone/>
            </a:pPr>
            <a:endParaRPr lang="en-US" sz="2400" dirty="0"/>
          </a:p>
          <a:p>
            <a:pPr marL="0" indent="0" algn="ctr">
              <a:buNone/>
            </a:pPr>
            <a:endParaRPr lang="en-US" sz="2400" dirty="0"/>
          </a:p>
        </p:txBody>
      </p:sp>
      <p:pic>
        <p:nvPicPr>
          <p:cNvPr id="4" name="Picture 12" descr="MaineCare-Services_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9718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p:cNvSpPr>
            <a:spLocks noGrp="1"/>
          </p:cNvSpPr>
          <p:nvPr>
            <p:ph type="sldNum" sz="quarter" idx="12"/>
          </p:nvPr>
        </p:nvSpPr>
        <p:spPr/>
        <p:txBody>
          <a:bodyPr/>
          <a:lstStyle/>
          <a:p>
            <a:fld id="{1030E827-B874-45E8-B2FD-89DD1763F4AC}" type="slidenum">
              <a:rPr lang="en-US" smtClean="0"/>
              <a:t>3</a:t>
            </a:fld>
            <a:endParaRPr lang="en-US" dirty="0"/>
          </a:p>
        </p:txBody>
      </p:sp>
      <p:sp>
        <p:nvSpPr>
          <p:cNvPr id="6" name="TextBox 5"/>
          <p:cNvSpPr txBox="1"/>
          <p:nvPr/>
        </p:nvSpPr>
        <p:spPr>
          <a:xfrm>
            <a:off x="4114800" y="304800"/>
            <a:ext cx="4419600" cy="1846659"/>
          </a:xfrm>
          <a:prstGeom prst="rect">
            <a:avLst/>
          </a:prstGeom>
          <a:noFill/>
        </p:spPr>
        <p:txBody>
          <a:bodyPr wrap="square" rtlCol="0">
            <a:spAutoFit/>
          </a:bodyPr>
          <a:lstStyle/>
          <a:p>
            <a:pPr algn="ctr"/>
            <a:r>
              <a:rPr lang="en-US" sz="3200" b="1" i="1" dirty="0" smtClean="0">
                <a:latin typeface="Cambria" pitchFamily="18" charset="0"/>
              </a:rPr>
              <a:t>Maine State Innovation Model (SIM) Hypothesis </a:t>
            </a:r>
            <a:endParaRPr lang="en-US" sz="3200" b="1" i="1" dirty="0">
              <a:latin typeface="Cambria" pitchFamily="18" charset="0"/>
            </a:endParaRPr>
          </a:p>
          <a:p>
            <a:pPr algn="ctr"/>
            <a:endParaRPr lang="en-US" b="1" i="1" dirty="0">
              <a:latin typeface="Cambria" pitchFamily="18" charset="0"/>
            </a:endParaRPr>
          </a:p>
        </p:txBody>
      </p:sp>
    </p:spTree>
    <p:extLst>
      <p:ext uri="{BB962C8B-B14F-4D97-AF65-F5344CB8AC3E}">
        <p14:creationId xmlns:p14="http://schemas.microsoft.com/office/powerpoint/2010/main" val="54576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2" descr="MaineCare-Services_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9718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p:cNvSpPr>
            <a:spLocks noGrp="1"/>
          </p:cNvSpPr>
          <p:nvPr>
            <p:ph type="sldNum" sz="quarter" idx="12"/>
          </p:nvPr>
        </p:nvSpPr>
        <p:spPr/>
        <p:txBody>
          <a:bodyPr/>
          <a:lstStyle/>
          <a:p>
            <a:fld id="{1030E827-B874-45E8-B2FD-89DD1763F4AC}" type="slidenum">
              <a:rPr lang="en-US" smtClean="0"/>
              <a:t>4</a:t>
            </a:fld>
            <a:endParaRPr lang="en-US" dirty="0"/>
          </a:p>
        </p:txBody>
      </p:sp>
      <p:sp>
        <p:nvSpPr>
          <p:cNvPr id="16" name="Rounded Rectangle 15"/>
          <p:cNvSpPr/>
          <p:nvPr/>
        </p:nvSpPr>
        <p:spPr bwMode="auto">
          <a:xfrm>
            <a:off x="4534525" y="1524000"/>
            <a:ext cx="2870618" cy="3657600"/>
          </a:xfrm>
          <a:prstGeom prst="round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lvl="1" algn="ctr">
              <a:spcBef>
                <a:spcPct val="20000"/>
              </a:spcBef>
            </a:pPr>
            <a:endParaRPr lang="en-US" sz="2400" b="1" u="sng" dirty="0" smtClean="0">
              <a:solidFill>
                <a:srgbClr val="002060"/>
              </a:solidFill>
              <a:latin typeface="Calibri" pitchFamily="34" charset="0"/>
              <a:cs typeface="Calibri" pitchFamily="34" charset="0"/>
            </a:endParaRPr>
          </a:p>
          <a:p>
            <a:pPr marL="0" lvl="1" algn="ctr">
              <a:spcBef>
                <a:spcPct val="20000"/>
              </a:spcBef>
            </a:pPr>
            <a:r>
              <a:rPr lang="en-US" sz="2400" b="1" u="sng" dirty="0" smtClean="0">
                <a:solidFill>
                  <a:srgbClr val="002060"/>
                </a:solidFill>
                <a:latin typeface="Calibri" pitchFamily="34" charset="0"/>
                <a:cs typeface="Calibri" pitchFamily="34" charset="0"/>
              </a:rPr>
              <a:t>Integrated Patient-Centered Care</a:t>
            </a:r>
            <a:r>
              <a:rPr lang="en-US" sz="2400" dirty="0" smtClean="0">
                <a:solidFill>
                  <a:srgbClr val="002060"/>
                </a:solidFill>
                <a:latin typeface="Calibri" pitchFamily="34" charset="0"/>
                <a:cs typeface="Calibri" pitchFamily="34" charset="0"/>
              </a:rPr>
              <a:t> </a:t>
            </a:r>
          </a:p>
          <a:p>
            <a:pPr marL="0" lvl="1" algn="ctr">
              <a:spcBef>
                <a:spcPct val="20000"/>
              </a:spcBef>
            </a:pPr>
            <a:r>
              <a:rPr lang="en-US" sz="2000" dirty="0" smtClean="0">
                <a:solidFill>
                  <a:srgbClr val="002060"/>
                </a:solidFill>
                <a:latin typeface="Calibri" pitchFamily="34" charset="0"/>
                <a:cs typeface="Calibri" pitchFamily="34" charset="0"/>
              </a:rPr>
              <a:t>Multi-Payer </a:t>
            </a:r>
            <a:r>
              <a:rPr lang="en-US" sz="2000" dirty="0">
                <a:solidFill>
                  <a:srgbClr val="002060"/>
                </a:solidFill>
                <a:latin typeface="Calibri" pitchFamily="34" charset="0"/>
                <a:cs typeface="Calibri" pitchFamily="34" charset="0"/>
              </a:rPr>
              <a:t>Patient-Centered Medical </a:t>
            </a:r>
            <a:r>
              <a:rPr lang="en-US" sz="2000" dirty="0" smtClean="0">
                <a:solidFill>
                  <a:srgbClr val="002060"/>
                </a:solidFill>
                <a:latin typeface="Calibri" pitchFamily="34" charset="0"/>
                <a:cs typeface="Calibri" pitchFamily="34" charset="0"/>
              </a:rPr>
              <a:t>Homes, Health Homes and Behavioral Health Homes</a:t>
            </a:r>
            <a:endParaRPr lang="en-US" sz="2000" dirty="0">
              <a:solidFill>
                <a:srgbClr val="002060"/>
              </a:solidFill>
              <a:latin typeface="Calibri" pitchFamily="34" charset="0"/>
              <a:cs typeface="Calibri" pitchFamily="34" charset="0"/>
            </a:endParaRPr>
          </a:p>
        </p:txBody>
      </p:sp>
      <p:sp>
        <p:nvSpPr>
          <p:cNvPr id="17" name="Rounded Rectangle 16"/>
          <p:cNvSpPr/>
          <p:nvPr/>
        </p:nvSpPr>
        <p:spPr>
          <a:xfrm>
            <a:off x="932645" y="5281054"/>
            <a:ext cx="7162044" cy="662546"/>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2000" dirty="0" smtClean="0"/>
              <a:t>Leadership ● Consumer Engagement</a:t>
            </a:r>
            <a:r>
              <a:rPr lang="en-US" sz="2000" dirty="0"/>
              <a:t> </a:t>
            </a:r>
            <a:r>
              <a:rPr lang="en-US" sz="2000" dirty="0" smtClean="0"/>
              <a:t>● </a:t>
            </a:r>
          </a:p>
          <a:p>
            <a:pPr algn="ctr"/>
            <a:r>
              <a:rPr lang="en-US" sz="2000" dirty="0" smtClean="0"/>
              <a:t>Community Linkages ● Workforce Education</a:t>
            </a:r>
            <a:endParaRPr lang="en-US" sz="2000" dirty="0"/>
          </a:p>
        </p:txBody>
      </p:sp>
      <p:sp>
        <p:nvSpPr>
          <p:cNvPr id="18" name="Rounded Rectangle 17"/>
          <p:cNvSpPr/>
          <p:nvPr/>
        </p:nvSpPr>
        <p:spPr>
          <a:xfrm>
            <a:off x="932645" y="1524000"/>
            <a:ext cx="539645" cy="4389618"/>
          </a:xfrm>
          <a:prstGeom prst="round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9" name="Rounded Rectangle 18"/>
          <p:cNvSpPr/>
          <p:nvPr/>
        </p:nvSpPr>
        <p:spPr>
          <a:xfrm>
            <a:off x="7549799" y="1600200"/>
            <a:ext cx="544890" cy="4313418"/>
          </a:xfrm>
          <a:prstGeom prst="round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0" name="Rounded Rectangle 19"/>
          <p:cNvSpPr/>
          <p:nvPr/>
        </p:nvSpPr>
        <p:spPr>
          <a:xfrm>
            <a:off x="149276" y="6095284"/>
            <a:ext cx="8770497" cy="563748"/>
          </a:xfrm>
          <a:prstGeom prst="roundRect">
            <a:avLst/>
          </a:prstGeom>
          <a:solidFill>
            <a:schemeClr val="tx2">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2000" dirty="0" smtClean="0"/>
              <a:t>Health Information/ </a:t>
            </a:r>
            <a:r>
              <a:rPr lang="en-US" sz="2000" dirty="0"/>
              <a:t>Tools ● </a:t>
            </a:r>
            <a:r>
              <a:rPr lang="en-US" sz="2000" dirty="0" smtClean="0"/>
              <a:t>Access and Analytics</a:t>
            </a:r>
            <a:endParaRPr lang="en-US" sz="2000" dirty="0"/>
          </a:p>
        </p:txBody>
      </p:sp>
      <p:sp>
        <p:nvSpPr>
          <p:cNvPr id="21" name="Rounded Rectangle 20"/>
          <p:cNvSpPr/>
          <p:nvPr/>
        </p:nvSpPr>
        <p:spPr>
          <a:xfrm>
            <a:off x="123176" y="4876800"/>
            <a:ext cx="656313" cy="1767226"/>
          </a:xfrm>
          <a:prstGeom prst="roundRect">
            <a:avLst/>
          </a:prstGeom>
          <a:solidFill>
            <a:schemeClr val="tx2">
              <a:lumMod val="75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2" name="Rounded Rectangle 21"/>
          <p:cNvSpPr/>
          <p:nvPr/>
        </p:nvSpPr>
        <p:spPr>
          <a:xfrm>
            <a:off x="8267339" y="4876800"/>
            <a:ext cx="656314" cy="1752235"/>
          </a:xfrm>
          <a:prstGeom prst="roundRect">
            <a:avLst/>
          </a:prstGeom>
          <a:solidFill>
            <a:schemeClr val="tx2">
              <a:lumMod val="75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2" name="Rounded Rectangle 11"/>
          <p:cNvSpPr/>
          <p:nvPr/>
        </p:nvSpPr>
        <p:spPr bwMode="auto">
          <a:xfrm>
            <a:off x="1599090" y="1524000"/>
            <a:ext cx="2870618" cy="3657600"/>
          </a:xfrm>
          <a:prstGeom prst="round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algn="ctr">
              <a:spcBef>
                <a:spcPct val="20000"/>
              </a:spcBef>
            </a:pPr>
            <a:endParaRPr lang="en-US" sz="2400" b="1" u="sng" dirty="0" smtClean="0">
              <a:solidFill>
                <a:srgbClr val="002060"/>
              </a:solidFill>
              <a:latin typeface="Calibri" pitchFamily="34" charset="0"/>
              <a:cs typeface="Calibri" pitchFamily="34" charset="0"/>
            </a:endParaRPr>
          </a:p>
          <a:p>
            <a:pPr algn="ctr">
              <a:spcBef>
                <a:spcPct val="20000"/>
              </a:spcBef>
            </a:pPr>
            <a:r>
              <a:rPr lang="en-US" sz="2400" b="1" u="sng" dirty="0" smtClean="0">
                <a:solidFill>
                  <a:srgbClr val="002060"/>
                </a:solidFill>
                <a:latin typeface="Calibri" pitchFamily="34" charset="0"/>
                <a:cs typeface="Calibri" pitchFamily="34" charset="0"/>
              </a:rPr>
              <a:t>Multi-Payer </a:t>
            </a:r>
            <a:r>
              <a:rPr lang="en-US" sz="2400" b="1" u="sng" dirty="0">
                <a:solidFill>
                  <a:srgbClr val="002060"/>
                </a:solidFill>
                <a:latin typeface="Calibri" pitchFamily="34" charset="0"/>
                <a:cs typeface="Calibri" pitchFamily="34" charset="0"/>
              </a:rPr>
              <a:t>ACO’s</a:t>
            </a:r>
            <a:endParaRPr lang="en-US" sz="2400" b="1" dirty="0">
              <a:solidFill>
                <a:srgbClr val="002060"/>
              </a:solidFill>
              <a:latin typeface="Calibri" pitchFamily="34" charset="0"/>
              <a:cs typeface="Calibri" pitchFamily="34" charset="0"/>
            </a:endParaRPr>
          </a:p>
          <a:p>
            <a:pPr algn="ctr">
              <a:spcBef>
                <a:spcPct val="20000"/>
              </a:spcBef>
            </a:pPr>
            <a:endParaRPr lang="en-US" sz="2000" dirty="0" smtClean="0">
              <a:solidFill>
                <a:srgbClr val="002060"/>
              </a:solidFill>
              <a:latin typeface="Calibri" pitchFamily="34" charset="0"/>
              <a:cs typeface="Calibri" pitchFamily="34" charset="0"/>
            </a:endParaRPr>
          </a:p>
          <a:p>
            <a:pPr algn="ctr">
              <a:spcBef>
                <a:spcPct val="20000"/>
              </a:spcBef>
            </a:pPr>
            <a:r>
              <a:rPr lang="en-US" sz="2000" dirty="0" smtClean="0">
                <a:solidFill>
                  <a:srgbClr val="002060"/>
                </a:solidFill>
                <a:latin typeface="Calibri" pitchFamily="34" charset="0"/>
                <a:cs typeface="Calibri" pitchFamily="34" charset="0"/>
              </a:rPr>
              <a:t>Core </a:t>
            </a:r>
            <a:r>
              <a:rPr lang="en-US" sz="2000" dirty="0">
                <a:solidFill>
                  <a:srgbClr val="002060"/>
                </a:solidFill>
                <a:latin typeface="Calibri" pitchFamily="34" charset="0"/>
                <a:cs typeface="Calibri" pitchFamily="34" charset="0"/>
              </a:rPr>
              <a:t>measures for public reporting and value-based payment</a:t>
            </a:r>
          </a:p>
        </p:txBody>
      </p:sp>
    </p:spTree>
    <p:extLst>
      <p:ext uri="{BB962C8B-B14F-4D97-AF65-F5344CB8AC3E}">
        <p14:creationId xmlns:p14="http://schemas.microsoft.com/office/powerpoint/2010/main" val="38435172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3510755" y="4098925"/>
            <a:ext cx="1948821" cy="2677656"/>
          </a:xfrm>
          <a:prstGeom prst="rect">
            <a:avLst/>
          </a:prstGeom>
          <a:noFill/>
          <a:ln>
            <a:solidFill>
              <a:schemeClr val="accent2"/>
            </a:solidFill>
          </a:ln>
        </p:spPr>
        <p:txBody>
          <a:bodyPr wrap="square">
            <a:spAutoFit/>
          </a:bodyPr>
          <a:lstStyle/>
          <a:p>
            <a:pPr algn="ctr" fontAlgn="auto">
              <a:spcBef>
                <a:spcPts val="0"/>
              </a:spcBef>
              <a:spcAft>
                <a:spcPts val="0"/>
              </a:spcAft>
              <a:defRPr/>
            </a:pPr>
            <a:r>
              <a:rPr lang="en-US" sz="1400" b="1" dirty="0">
                <a:solidFill>
                  <a:srgbClr val="FF0000"/>
                </a:solidFill>
                <a:latin typeface="Cambria" pitchFamily="18" charset="0"/>
                <a:ea typeface="Times New Roman"/>
              </a:rPr>
              <a:t>Data and Analytic Infrastructure</a:t>
            </a:r>
            <a:endParaRPr lang="en-US" sz="1400" b="1" dirty="0" smtClean="0">
              <a:solidFill>
                <a:srgbClr val="FF0000"/>
              </a:solidFill>
              <a:latin typeface="Cambria" pitchFamily="18" charset="0"/>
            </a:endParaRPr>
          </a:p>
          <a:p>
            <a:pPr algn="ctr" fontAlgn="auto">
              <a:spcBef>
                <a:spcPts val="0"/>
              </a:spcBef>
              <a:spcAft>
                <a:spcPts val="0"/>
              </a:spcAft>
              <a:defRPr/>
            </a:pPr>
            <a:r>
              <a:rPr lang="en-US" sz="1400" b="1" dirty="0" smtClean="0">
                <a:solidFill>
                  <a:srgbClr val="FF0000"/>
                </a:solidFill>
                <a:latin typeface="Cambria" pitchFamily="18" charset="0"/>
              </a:rPr>
              <a:t>Chair</a:t>
            </a:r>
            <a:r>
              <a:rPr lang="en-US" sz="1400" b="1" dirty="0">
                <a:solidFill>
                  <a:srgbClr val="FF0000"/>
                </a:solidFill>
                <a:latin typeface="Cambria" pitchFamily="18" charset="0"/>
              </a:rPr>
              <a:t>: </a:t>
            </a:r>
            <a:r>
              <a:rPr lang="en-US" sz="1400" b="1" dirty="0" err="1">
                <a:solidFill>
                  <a:srgbClr val="FF0000"/>
                </a:solidFill>
                <a:latin typeface="Cambria" pitchFamily="18" charset="0"/>
              </a:rPr>
              <a:t>HealthInfoNet</a:t>
            </a:r>
            <a:endParaRPr lang="en-US" sz="1400" b="1" dirty="0">
              <a:solidFill>
                <a:srgbClr val="FF0000"/>
              </a:solidFill>
              <a:latin typeface="Cambria" pitchFamily="18" charset="0"/>
            </a:endParaRPr>
          </a:p>
          <a:p>
            <a:pPr fontAlgn="auto">
              <a:spcBef>
                <a:spcPts val="0"/>
              </a:spcBef>
              <a:spcAft>
                <a:spcPts val="0"/>
              </a:spcAft>
              <a:defRPr/>
            </a:pPr>
            <a:endParaRPr lang="en-US" sz="1400" dirty="0">
              <a:solidFill>
                <a:srgbClr val="FF0000"/>
              </a:solidFill>
              <a:latin typeface="Cambria" pitchFamily="18" charset="0"/>
            </a:endParaRPr>
          </a:p>
          <a:p>
            <a:pPr fontAlgn="auto">
              <a:spcBef>
                <a:spcPts val="0"/>
              </a:spcBef>
              <a:spcAft>
                <a:spcPts val="0"/>
              </a:spcAft>
              <a:defRPr/>
            </a:pPr>
            <a:r>
              <a:rPr lang="en-US" sz="1400" dirty="0" smtClean="0">
                <a:solidFill>
                  <a:srgbClr val="FF0000"/>
                </a:solidFill>
                <a:latin typeface="Cambria" pitchFamily="18" charset="0"/>
              </a:rPr>
              <a:t>To support:</a:t>
            </a:r>
          </a:p>
          <a:p>
            <a:pPr marL="285750" indent="-285750">
              <a:buFont typeface="Arial" pitchFamily="34" charset="0"/>
              <a:buChar char="•"/>
              <a:defRPr/>
            </a:pPr>
            <a:r>
              <a:rPr lang="en-US" sz="1400" dirty="0" smtClean="0">
                <a:solidFill>
                  <a:srgbClr val="FF0000"/>
                </a:solidFill>
                <a:latin typeface="Cambria" pitchFamily="18" charset="0"/>
              </a:rPr>
              <a:t>Payment Reform</a:t>
            </a:r>
          </a:p>
          <a:p>
            <a:pPr marL="285750" indent="-285750">
              <a:buFont typeface="Arial" pitchFamily="34" charset="0"/>
              <a:buChar char="•"/>
              <a:defRPr/>
            </a:pPr>
            <a:r>
              <a:rPr lang="en-US" sz="1400" dirty="0" smtClean="0">
                <a:solidFill>
                  <a:srgbClr val="FF0000"/>
                </a:solidFill>
                <a:latin typeface="Cambria" pitchFamily="18" charset="0"/>
              </a:rPr>
              <a:t>System Delivery Reform</a:t>
            </a:r>
          </a:p>
          <a:p>
            <a:pPr marL="285750" indent="-285750">
              <a:buFont typeface="Arial" pitchFamily="34" charset="0"/>
              <a:buChar char="•"/>
              <a:defRPr/>
            </a:pPr>
            <a:r>
              <a:rPr lang="en-US" sz="1400" dirty="0" smtClean="0">
                <a:solidFill>
                  <a:srgbClr val="FF0000"/>
                </a:solidFill>
                <a:latin typeface="Cambria" pitchFamily="18" charset="0"/>
              </a:rPr>
              <a:t>Consumer Engagement</a:t>
            </a:r>
            <a:endParaRPr lang="en-US" sz="1400" dirty="0">
              <a:solidFill>
                <a:srgbClr val="FF0000"/>
              </a:solidFill>
              <a:latin typeface="Cambria" pitchFamily="18" charset="0"/>
            </a:endParaRPr>
          </a:p>
          <a:p>
            <a:pPr fontAlgn="auto">
              <a:spcBef>
                <a:spcPts val="0"/>
              </a:spcBef>
              <a:spcAft>
                <a:spcPts val="0"/>
              </a:spcAft>
              <a:defRPr/>
            </a:pPr>
            <a:endParaRPr lang="en-US" sz="1400" dirty="0" smtClean="0">
              <a:solidFill>
                <a:srgbClr val="FF0000"/>
              </a:solidFill>
              <a:latin typeface="Cambria" pitchFamily="18" charset="0"/>
            </a:endParaRPr>
          </a:p>
          <a:p>
            <a:pPr marL="285750" indent="-285750" fontAlgn="auto">
              <a:spcBef>
                <a:spcPts val="0"/>
              </a:spcBef>
              <a:spcAft>
                <a:spcPts val="0"/>
              </a:spcAft>
              <a:buFont typeface="Arial" pitchFamily="34" charset="0"/>
              <a:buChar char="•"/>
              <a:defRPr/>
            </a:pPr>
            <a:endParaRPr lang="en-US" sz="1400" dirty="0">
              <a:solidFill>
                <a:srgbClr val="FF0000"/>
              </a:solidFill>
              <a:latin typeface="Cambria" pitchFamily="18" charset="0"/>
            </a:endParaRPr>
          </a:p>
        </p:txBody>
      </p:sp>
      <p:pic>
        <p:nvPicPr>
          <p:cNvPr id="1026" name="Picture 2" descr="C:\Documents and Settings\sarah.stewart\Local Settings\Temp\Temporary Internet Files\Content.IE5\9YO0W03G\MC900027390[1].wmf"/>
          <p:cNvPicPr>
            <a:picLocks noChangeAspect="1" noChangeArrowheads="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355976" y="39624"/>
            <a:ext cx="2411577" cy="424526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096000" y="1158875"/>
            <a:ext cx="2700336" cy="2462213"/>
          </a:xfrm>
          <a:prstGeom prst="rect">
            <a:avLst/>
          </a:prstGeom>
          <a:noFill/>
          <a:ln>
            <a:noFill/>
          </a:ln>
        </p:spPr>
        <p:txBody>
          <a:bodyPr wrap="square">
            <a:spAutoFit/>
          </a:bodyPr>
          <a:lstStyle/>
          <a:p>
            <a:pPr fontAlgn="auto">
              <a:spcBef>
                <a:spcPts val="0"/>
              </a:spcBef>
              <a:spcAft>
                <a:spcPts val="0"/>
              </a:spcAft>
              <a:defRPr/>
            </a:pPr>
            <a:r>
              <a:rPr lang="en-US" sz="1400" b="1" i="1" dirty="0">
                <a:solidFill>
                  <a:srgbClr val="F79646">
                    <a:lumMod val="75000"/>
                  </a:srgbClr>
                </a:solidFill>
                <a:latin typeface="Cambria" pitchFamily="18" charset="0"/>
              </a:rPr>
              <a:t>  </a:t>
            </a:r>
            <a:r>
              <a:rPr lang="en-US" sz="1400" b="1" i="1" dirty="0" smtClean="0">
                <a:solidFill>
                  <a:srgbClr val="F79646">
                    <a:lumMod val="75000"/>
                  </a:srgbClr>
                </a:solidFill>
                <a:latin typeface="Cambria" pitchFamily="18" charset="0"/>
              </a:rPr>
              <a:t>Maine SIM Triple AIM GOALs:</a:t>
            </a:r>
          </a:p>
          <a:p>
            <a:pPr fontAlgn="auto">
              <a:spcBef>
                <a:spcPts val="0"/>
              </a:spcBef>
              <a:spcAft>
                <a:spcPts val="0"/>
              </a:spcAft>
              <a:defRPr/>
            </a:pPr>
            <a:r>
              <a:rPr lang="en-US" sz="1400" b="1" i="1" dirty="0" smtClean="0">
                <a:solidFill>
                  <a:srgbClr val="F79646">
                    <a:lumMod val="75000"/>
                  </a:srgbClr>
                </a:solidFill>
                <a:latin typeface="Cambria" pitchFamily="18" charset="0"/>
              </a:rPr>
              <a:t> </a:t>
            </a:r>
          </a:p>
          <a:p>
            <a:pPr marL="171450" indent="-171450" fontAlgn="auto">
              <a:spcBef>
                <a:spcPts val="0"/>
              </a:spcBef>
              <a:spcAft>
                <a:spcPts val="0"/>
              </a:spcAft>
              <a:buFont typeface="Arial" pitchFamily="34" charset="0"/>
              <a:buChar char="•"/>
              <a:defRPr/>
            </a:pPr>
            <a:r>
              <a:rPr lang="en-US" sz="1400" b="1" i="1" dirty="0" smtClean="0">
                <a:solidFill>
                  <a:srgbClr val="F79646">
                    <a:lumMod val="75000"/>
                  </a:srgbClr>
                </a:solidFill>
                <a:latin typeface="Cambria" pitchFamily="18" charset="0"/>
              </a:rPr>
              <a:t>Reduce costs to National Average</a:t>
            </a:r>
            <a:endParaRPr lang="en-US" sz="1400" b="1" i="1" dirty="0">
              <a:solidFill>
                <a:srgbClr val="F79646">
                  <a:lumMod val="75000"/>
                </a:srgbClr>
              </a:solidFill>
              <a:latin typeface="Cambria" pitchFamily="18" charset="0"/>
            </a:endParaRPr>
          </a:p>
          <a:p>
            <a:pPr marL="171450" indent="-171450" fontAlgn="auto">
              <a:spcBef>
                <a:spcPts val="0"/>
              </a:spcBef>
              <a:spcAft>
                <a:spcPts val="0"/>
              </a:spcAft>
              <a:buFont typeface="Arial" pitchFamily="34" charset="0"/>
              <a:buChar char="•"/>
              <a:defRPr/>
            </a:pPr>
            <a:r>
              <a:rPr lang="en-US" sz="1400" b="1" i="1" dirty="0" smtClean="0">
                <a:solidFill>
                  <a:srgbClr val="F79646">
                    <a:lumMod val="75000"/>
                  </a:srgbClr>
                </a:solidFill>
                <a:latin typeface="Cambria" pitchFamily="18" charset="0"/>
              </a:rPr>
              <a:t>Improve health in key health categories</a:t>
            </a:r>
            <a:endParaRPr lang="en-US" sz="1400" b="1" i="1" dirty="0">
              <a:solidFill>
                <a:srgbClr val="F79646">
                  <a:lumMod val="75000"/>
                </a:srgbClr>
              </a:solidFill>
              <a:latin typeface="Cambria" pitchFamily="18" charset="0"/>
            </a:endParaRPr>
          </a:p>
          <a:p>
            <a:pPr marL="171450" indent="-171450" fontAlgn="auto">
              <a:spcBef>
                <a:spcPts val="0"/>
              </a:spcBef>
              <a:spcAft>
                <a:spcPts val="0"/>
              </a:spcAft>
              <a:buFont typeface="Arial" pitchFamily="34" charset="0"/>
              <a:buChar char="•"/>
              <a:defRPr/>
            </a:pPr>
            <a:r>
              <a:rPr lang="en-US" sz="1400" b="1" i="1" dirty="0" smtClean="0">
                <a:solidFill>
                  <a:srgbClr val="F79646">
                    <a:lumMod val="75000"/>
                  </a:srgbClr>
                </a:solidFill>
                <a:latin typeface="Cambria" pitchFamily="18" charset="0"/>
              </a:rPr>
              <a:t>Improve patient experience scores</a:t>
            </a:r>
            <a:endParaRPr lang="en-US" sz="1400" b="1" i="1" dirty="0">
              <a:solidFill>
                <a:srgbClr val="F79646">
                  <a:lumMod val="75000"/>
                </a:srgbClr>
              </a:solidFill>
              <a:latin typeface="Cambria" pitchFamily="18" charset="0"/>
            </a:endParaRPr>
          </a:p>
          <a:p>
            <a:pPr marL="171450" indent="-171450" fontAlgn="auto">
              <a:spcBef>
                <a:spcPts val="0"/>
              </a:spcBef>
              <a:spcAft>
                <a:spcPts val="0"/>
              </a:spcAft>
              <a:buFont typeface="Arial" pitchFamily="34" charset="0"/>
              <a:buChar char="•"/>
              <a:defRPr/>
            </a:pPr>
            <a:r>
              <a:rPr lang="en-US" sz="1400" b="1" i="1" dirty="0" smtClean="0">
                <a:solidFill>
                  <a:srgbClr val="F79646">
                    <a:lumMod val="75000"/>
                  </a:srgbClr>
                </a:solidFill>
                <a:latin typeface="Cambria" pitchFamily="18" charset="0"/>
              </a:rPr>
              <a:t>Increase practice experience participation</a:t>
            </a:r>
            <a:endParaRPr lang="en-US" sz="1400" b="1" i="1" dirty="0">
              <a:solidFill>
                <a:srgbClr val="F79646">
                  <a:lumMod val="75000"/>
                </a:srgbClr>
              </a:solidFill>
              <a:latin typeface="Cambria" pitchFamily="18" charset="0"/>
            </a:endParaRPr>
          </a:p>
          <a:p>
            <a:pPr fontAlgn="auto">
              <a:spcBef>
                <a:spcPts val="0"/>
              </a:spcBef>
              <a:spcAft>
                <a:spcPts val="0"/>
              </a:spcAft>
              <a:defRPr/>
            </a:pPr>
            <a:endParaRPr lang="en-US" sz="1400" b="1" i="1" dirty="0">
              <a:solidFill>
                <a:srgbClr val="F79646">
                  <a:lumMod val="75000"/>
                </a:srgbClr>
              </a:solidFill>
              <a:latin typeface="Cambria" pitchFamily="18" charset="0"/>
            </a:endParaRPr>
          </a:p>
        </p:txBody>
      </p:sp>
      <p:sp>
        <p:nvSpPr>
          <p:cNvPr id="20488" name="TextBox 18"/>
          <p:cNvSpPr txBox="1">
            <a:spLocks noChangeArrowheads="1"/>
          </p:cNvSpPr>
          <p:nvPr/>
        </p:nvSpPr>
        <p:spPr bwMode="auto">
          <a:xfrm>
            <a:off x="3581400" y="1295400"/>
            <a:ext cx="2054959"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400">
                <a:solidFill>
                  <a:schemeClr val="tx1"/>
                </a:solidFill>
                <a:latin typeface="Arial" charset="0"/>
              </a:defRPr>
            </a:lvl1pPr>
            <a:lvl2pPr marL="742950" indent="-285750" eaLnBrk="0" hangingPunct="0">
              <a:defRPr sz="400">
                <a:solidFill>
                  <a:schemeClr val="tx1"/>
                </a:solidFill>
                <a:latin typeface="Arial" charset="0"/>
              </a:defRPr>
            </a:lvl2pPr>
            <a:lvl3pPr marL="1143000" indent="-228600" eaLnBrk="0" hangingPunct="0">
              <a:defRPr sz="400">
                <a:solidFill>
                  <a:schemeClr val="tx1"/>
                </a:solidFill>
                <a:latin typeface="Arial" charset="0"/>
              </a:defRPr>
            </a:lvl3pPr>
            <a:lvl4pPr marL="1600200" indent="-228600" eaLnBrk="0" hangingPunct="0">
              <a:defRPr sz="400">
                <a:solidFill>
                  <a:schemeClr val="tx1"/>
                </a:solidFill>
                <a:latin typeface="Arial" charset="0"/>
              </a:defRPr>
            </a:lvl4pPr>
            <a:lvl5pPr marL="2057400" indent="-228600" eaLnBrk="0" hangingPunct="0">
              <a:defRPr sz="400">
                <a:solidFill>
                  <a:schemeClr val="tx1"/>
                </a:solidFill>
                <a:latin typeface="Arial" charset="0"/>
              </a:defRPr>
            </a:lvl5pPr>
            <a:lvl6pPr marL="2514600" indent="-228600" eaLnBrk="0" fontAlgn="base" hangingPunct="0">
              <a:spcBef>
                <a:spcPct val="0"/>
              </a:spcBef>
              <a:spcAft>
                <a:spcPct val="0"/>
              </a:spcAft>
              <a:defRPr sz="400">
                <a:solidFill>
                  <a:schemeClr val="tx1"/>
                </a:solidFill>
                <a:latin typeface="Arial" charset="0"/>
              </a:defRPr>
            </a:lvl6pPr>
            <a:lvl7pPr marL="2971800" indent="-228600" eaLnBrk="0" fontAlgn="base" hangingPunct="0">
              <a:spcBef>
                <a:spcPct val="0"/>
              </a:spcBef>
              <a:spcAft>
                <a:spcPct val="0"/>
              </a:spcAft>
              <a:defRPr sz="400">
                <a:solidFill>
                  <a:schemeClr val="tx1"/>
                </a:solidFill>
                <a:latin typeface="Arial" charset="0"/>
              </a:defRPr>
            </a:lvl7pPr>
            <a:lvl8pPr marL="3429000" indent="-228600" eaLnBrk="0" fontAlgn="base" hangingPunct="0">
              <a:spcBef>
                <a:spcPct val="0"/>
              </a:spcBef>
              <a:spcAft>
                <a:spcPct val="0"/>
              </a:spcAft>
              <a:defRPr sz="400">
                <a:solidFill>
                  <a:schemeClr val="tx1"/>
                </a:solidFill>
                <a:latin typeface="Arial" charset="0"/>
              </a:defRPr>
            </a:lvl8pPr>
            <a:lvl9pPr marL="3886200" indent="-228600" eaLnBrk="0" fontAlgn="base" hangingPunct="0">
              <a:spcBef>
                <a:spcPct val="0"/>
              </a:spcBef>
              <a:spcAft>
                <a:spcPct val="0"/>
              </a:spcAft>
              <a:defRPr sz="400">
                <a:solidFill>
                  <a:schemeClr val="tx1"/>
                </a:solidFill>
                <a:latin typeface="Arial" charset="0"/>
              </a:defRPr>
            </a:lvl9pPr>
          </a:lstStyle>
          <a:p>
            <a:pPr algn="ctr" eaLnBrk="1" hangingPunct="1"/>
            <a:r>
              <a:rPr lang="en-US" sz="1400" b="1" dirty="0" smtClean="0">
                <a:solidFill>
                  <a:srgbClr val="00B050"/>
                </a:solidFill>
                <a:latin typeface="Cambria" pitchFamily="18" charset="0"/>
              </a:rPr>
              <a:t>Maine Leadership Team</a:t>
            </a:r>
            <a:endParaRPr lang="en-US" sz="1400" b="1" dirty="0">
              <a:solidFill>
                <a:srgbClr val="00B050"/>
              </a:solidFill>
              <a:latin typeface="Cambria" pitchFamily="18" charset="0"/>
            </a:endParaRPr>
          </a:p>
          <a:p>
            <a:pPr marL="285750" indent="-285750" eaLnBrk="1" hangingPunct="1">
              <a:buFont typeface="Arial" pitchFamily="34" charset="0"/>
              <a:buChar char="•"/>
            </a:pPr>
            <a:r>
              <a:rPr lang="en-US" sz="1400" dirty="0" smtClean="0">
                <a:solidFill>
                  <a:srgbClr val="00B050"/>
                </a:solidFill>
                <a:latin typeface="Cambria" pitchFamily="18" charset="0"/>
              </a:rPr>
              <a:t>Public </a:t>
            </a:r>
            <a:r>
              <a:rPr lang="en-US" sz="1400" dirty="0">
                <a:solidFill>
                  <a:srgbClr val="00B050"/>
                </a:solidFill>
                <a:latin typeface="Cambria" pitchFamily="18" charset="0"/>
              </a:rPr>
              <a:t>Reporting </a:t>
            </a:r>
          </a:p>
          <a:p>
            <a:pPr marL="285750" indent="-285750" eaLnBrk="1" hangingPunct="1">
              <a:buFont typeface="Arial" pitchFamily="34" charset="0"/>
              <a:buChar char="•"/>
            </a:pPr>
            <a:r>
              <a:rPr lang="en-US" sz="1400" dirty="0" smtClean="0">
                <a:solidFill>
                  <a:srgbClr val="00B050"/>
                </a:solidFill>
                <a:latin typeface="Cambria" pitchFamily="18" charset="0"/>
              </a:rPr>
              <a:t>Share </a:t>
            </a:r>
            <a:r>
              <a:rPr lang="en-US" sz="1400" dirty="0">
                <a:solidFill>
                  <a:srgbClr val="00B050"/>
                </a:solidFill>
                <a:latin typeface="Cambria" pitchFamily="18" charset="0"/>
              </a:rPr>
              <a:t>best practices</a:t>
            </a:r>
          </a:p>
          <a:p>
            <a:pPr marL="285750" indent="-285750" eaLnBrk="1" hangingPunct="1">
              <a:buFont typeface="Arial" pitchFamily="34" charset="0"/>
              <a:buChar char="•"/>
            </a:pPr>
            <a:r>
              <a:rPr lang="en-US" sz="1400" dirty="0" smtClean="0">
                <a:solidFill>
                  <a:srgbClr val="00B050"/>
                </a:solidFill>
                <a:latin typeface="Cambria" pitchFamily="18" charset="0"/>
              </a:rPr>
              <a:t>What’s </a:t>
            </a:r>
            <a:r>
              <a:rPr lang="en-US" sz="1400" dirty="0">
                <a:solidFill>
                  <a:srgbClr val="00B050"/>
                </a:solidFill>
                <a:latin typeface="Cambria" pitchFamily="18" charset="0"/>
              </a:rPr>
              <a:t>working, what’s not?</a:t>
            </a:r>
          </a:p>
        </p:txBody>
      </p:sp>
      <p:sp>
        <p:nvSpPr>
          <p:cNvPr id="21" name="TextBox 20"/>
          <p:cNvSpPr txBox="1"/>
          <p:nvPr/>
        </p:nvSpPr>
        <p:spPr>
          <a:xfrm>
            <a:off x="5715000" y="4098925"/>
            <a:ext cx="1905000" cy="2677656"/>
          </a:xfrm>
          <a:prstGeom prst="rect">
            <a:avLst/>
          </a:prstGeom>
          <a:noFill/>
          <a:ln>
            <a:solidFill>
              <a:schemeClr val="accent1"/>
            </a:solidFill>
          </a:ln>
        </p:spPr>
        <p:txBody>
          <a:bodyPr>
            <a:spAutoFit/>
          </a:bodyPr>
          <a:lstStyle/>
          <a:p>
            <a:pPr algn="ctr" fontAlgn="auto">
              <a:spcBef>
                <a:spcPts val="0"/>
              </a:spcBef>
              <a:spcAft>
                <a:spcPts val="0"/>
              </a:spcAft>
              <a:defRPr/>
            </a:pPr>
            <a:r>
              <a:rPr lang="en-US" sz="1400" b="1" dirty="0" smtClean="0">
                <a:solidFill>
                  <a:srgbClr val="0070C0"/>
                </a:solidFill>
                <a:latin typeface="Cambria" pitchFamily="18" charset="0"/>
              </a:rPr>
              <a:t>SYSTEM </a:t>
            </a:r>
            <a:r>
              <a:rPr lang="en-US" sz="1400" b="1" dirty="0">
                <a:solidFill>
                  <a:srgbClr val="0070C0"/>
                </a:solidFill>
                <a:latin typeface="Cambria" pitchFamily="18" charset="0"/>
              </a:rPr>
              <a:t>DELIVERY REFORM </a:t>
            </a:r>
          </a:p>
          <a:p>
            <a:pPr algn="ctr" fontAlgn="auto">
              <a:spcBef>
                <a:spcPts val="0"/>
              </a:spcBef>
              <a:spcAft>
                <a:spcPts val="0"/>
              </a:spcAft>
              <a:defRPr/>
            </a:pPr>
            <a:r>
              <a:rPr lang="en-US" sz="1400" b="1" dirty="0">
                <a:solidFill>
                  <a:srgbClr val="0070C0"/>
                </a:solidFill>
                <a:latin typeface="Cambria" pitchFamily="18" charset="0"/>
              </a:rPr>
              <a:t>Chair: </a:t>
            </a:r>
            <a:r>
              <a:rPr lang="en-US" sz="1400" b="1" dirty="0" smtClean="0">
                <a:solidFill>
                  <a:srgbClr val="0070C0"/>
                </a:solidFill>
                <a:latin typeface="Cambria" pitchFamily="18" charset="0"/>
              </a:rPr>
              <a:t>Quality Counts</a:t>
            </a:r>
          </a:p>
          <a:p>
            <a:pPr fontAlgn="auto">
              <a:spcBef>
                <a:spcPts val="0"/>
              </a:spcBef>
              <a:spcAft>
                <a:spcPts val="0"/>
              </a:spcAft>
              <a:defRPr/>
            </a:pPr>
            <a:endParaRPr lang="en-US" sz="1400" b="1" dirty="0">
              <a:solidFill>
                <a:srgbClr val="0070C0"/>
              </a:solidFill>
              <a:latin typeface="Cambria" pitchFamily="18" charset="0"/>
            </a:endParaRPr>
          </a:p>
          <a:p>
            <a:pPr marL="285750" indent="-285750" fontAlgn="auto">
              <a:spcBef>
                <a:spcPts val="0"/>
              </a:spcBef>
              <a:spcAft>
                <a:spcPts val="0"/>
              </a:spcAft>
              <a:buFont typeface="Arial" pitchFamily="34" charset="0"/>
              <a:buChar char="•"/>
              <a:defRPr/>
            </a:pPr>
            <a:r>
              <a:rPr lang="en-US" sz="1400" dirty="0" smtClean="0">
                <a:solidFill>
                  <a:srgbClr val="0070C0"/>
                </a:solidFill>
                <a:latin typeface="Cambria" pitchFamily="18" charset="0"/>
              </a:rPr>
              <a:t>PCMH, HH &amp; ACO Learning </a:t>
            </a:r>
            <a:r>
              <a:rPr lang="en-US" sz="1400" dirty="0" err="1" smtClean="0">
                <a:solidFill>
                  <a:srgbClr val="0070C0"/>
                </a:solidFill>
                <a:latin typeface="Cambria" pitchFamily="18" charset="0"/>
              </a:rPr>
              <a:t>Collaboratives</a:t>
            </a:r>
            <a:r>
              <a:rPr lang="en-US" sz="1400" dirty="0" smtClean="0">
                <a:solidFill>
                  <a:srgbClr val="0070C0"/>
                </a:solidFill>
                <a:latin typeface="Cambria" pitchFamily="18" charset="0"/>
              </a:rPr>
              <a:t> </a:t>
            </a:r>
            <a:endParaRPr lang="en-US" sz="1400" dirty="0">
              <a:solidFill>
                <a:srgbClr val="0070C0"/>
              </a:solidFill>
              <a:latin typeface="Cambria" pitchFamily="18" charset="0"/>
            </a:endParaRPr>
          </a:p>
          <a:p>
            <a:pPr marL="285750" indent="-285750" fontAlgn="auto">
              <a:spcBef>
                <a:spcPts val="0"/>
              </a:spcBef>
              <a:spcAft>
                <a:spcPts val="0"/>
              </a:spcAft>
              <a:buFont typeface="Arial" pitchFamily="34" charset="0"/>
              <a:buChar char="•"/>
              <a:defRPr/>
            </a:pPr>
            <a:r>
              <a:rPr lang="en-US" sz="1400" dirty="0" smtClean="0">
                <a:solidFill>
                  <a:schemeClr val="accent1"/>
                </a:solidFill>
                <a:latin typeface="Cambria" pitchFamily="18" charset="0"/>
              </a:rPr>
              <a:t>Leadership </a:t>
            </a:r>
            <a:r>
              <a:rPr lang="en-US" sz="1400" dirty="0">
                <a:solidFill>
                  <a:schemeClr val="accent1"/>
                </a:solidFill>
                <a:latin typeface="Cambria" pitchFamily="18" charset="0"/>
              </a:rPr>
              <a:t>Development </a:t>
            </a:r>
            <a:r>
              <a:rPr lang="en-US" sz="1400" dirty="0" smtClean="0">
                <a:solidFill>
                  <a:schemeClr val="accent1"/>
                </a:solidFill>
                <a:latin typeface="Cambria" pitchFamily="18" charset="0"/>
              </a:rPr>
              <a:t>Behavioral </a:t>
            </a:r>
            <a:r>
              <a:rPr lang="en-US" sz="1400" dirty="0">
                <a:solidFill>
                  <a:schemeClr val="accent1"/>
                </a:solidFill>
                <a:latin typeface="Cambria" pitchFamily="18" charset="0"/>
              </a:rPr>
              <a:t>Health </a:t>
            </a:r>
            <a:r>
              <a:rPr lang="en-US" sz="1400" dirty="0" smtClean="0">
                <a:solidFill>
                  <a:schemeClr val="accent1"/>
                </a:solidFill>
                <a:latin typeface="Cambria" pitchFamily="18" charset="0"/>
              </a:rPr>
              <a:t>Collaborative</a:t>
            </a:r>
            <a:endParaRPr lang="en-US" sz="1400" dirty="0">
              <a:solidFill>
                <a:schemeClr val="accent1"/>
              </a:solidFill>
              <a:latin typeface="Cambria" pitchFamily="18" charset="0"/>
            </a:endParaRPr>
          </a:p>
        </p:txBody>
      </p:sp>
      <p:sp>
        <p:nvSpPr>
          <p:cNvPr id="26" name="TextBox 25"/>
          <p:cNvSpPr txBox="1"/>
          <p:nvPr/>
        </p:nvSpPr>
        <p:spPr>
          <a:xfrm>
            <a:off x="7772400" y="5246992"/>
            <a:ext cx="1295400" cy="1308050"/>
          </a:xfrm>
          <a:prstGeom prst="rect">
            <a:avLst/>
          </a:prstGeom>
          <a:noFill/>
        </p:spPr>
        <p:txBody>
          <a:bodyPr wrap="square">
            <a:spAutoFit/>
          </a:bodyPr>
          <a:lstStyle/>
          <a:p>
            <a:pPr fontAlgn="auto">
              <a:spcBef>
                <a:spcPts val="0"/>
              </a:spcBef>
              <a:spcAft>
                <a:spcPts val="0"/>
              </a:spcAft>
              <a:defRPr/>
            </a:pPr>
            <a:r>
              <a:rPr lang="en-US" sz="1400" b="1" dirty="0">
                <a:solidFill>
                  <a:srgbClr val="7030A0"/>
                </a:solidFill>
                <a:latin typeface="Cambria" pitchFamily="18" charset="0"/>
              </a:rPr>
              <a:t>MAINE CDC</a:t>
            </a:r>
          </a:p>
          <a:p>
            <a:pPr marL="109538" indent="-109538" fontAlgn="auto">
              <a:spcBef>
                <a:spcPts val="0"/>
              </a:spcBef>
              <a:spcAft>
                <a:spcPts val="0"/>
              </a:spcAft>
              <a:buFont typeface="Arial" pitchFamily="34" charset="0"/>
              <a:buChar char="•"/>
              <a:defRPr/>
            </a:pPr>
            <a:r>
              <a:rPr lang="en-US" sz="1300" dirty="0">
                <a:solidFill>
                  <a:srgbClr val="7030A0"/>
                </a:solidFill>
                <a:latin typeface="Cambria" pitchFamily="18" charset="0"/>
              </a:rPr>
              <a:t>Patient Engagement</a:t>
            </a:r>
          </a:p>
          <a:p>
            <a:pPr marL="109538" indent="-109538" fontAlgn="auto">
              <a:spcBef>
                <a:spcPts val="0"/>
              </a:spcBef>
              <a:spcAft>
                <a:spcPts val="0"/>
              </a:spcAft>
              <a:buFont typeface="Arial" pitchFamily="34" charset="0"/>
              <a:buChar char="•"/>
              <a:defRPr/>
            </a:pPr>
            <a:r>
              <a:rPr lang="en-US" sz="1300" dirty="0">
                <a:solidFill>
                  <a:srgbClr val="7030A0"/>
                </a:solidFill>
                <a:latin typeface="Cambria" pitchFamily="18" charset="0"/>
              </a:rPr>
              <a:t>Diabetes Prevention</a:t>
            </a:r>
          </a:p>
          <a:p>
            <a:pPr marL="109538" indent="-109538" fontAlgn="auto">
              <a:spcBef>
                <a:spcPts val="0"/>
              </a:spcBef>
              <a:spcAft>
                <a:spcPts val="0"/>
              </a:spcAft>
              <a:buFont typeface="Arial" pitchFamily="34" charset="0"/>
              <a:buChar char="•"/>
              <a:defRPr/>
            </a:pPr>
            <a:r>
              <a:rPr lang="en-US" sz="1300" dirty="0" err="1" smtClean="0">
                <a:solidFill>
                  <a:srgbClr val="7030A0"/>
                </a:solidFill>
                <a:latin typeface="Cambria" pitchFamily="18" charset="0"/>
              </a:rPr>
              <a:t>CHWPilot</a:t>
            </a:r>
            <a:endParaRPr lang="en-US" sz="1300" dirty="0">
              <a:solidFill>
                <a:srgbClr val="7030A0"/>
              </a:solidFill>
              <a:latin typeface="Cambria" pitchFamily="18" charset="0"/>
            </a:endParaRPr>
          </a:p>
        </p:txBody>
      </p:sp>
      <p:sp>
        <p:nvSpPr>
          <p:cNvPr id="30" name="TextBox 29"/>
          <p:cNvSpPr txBox="1"/>
          <p:nvPr/>
        </p:nvSpPr>
        <p:spPr>
          <a:xfrm>
            <a:off x="1295400" y="4098925"/>
            <a:ext cx="1905000" cy="2677656"/>
          </a:xfrm>
          <a:prstGeom prst="rect">
            <a:avLst/>
          </a:prstGeom>
          <a:noFill/>
          <a:ln>
            <a:solidFill>
              <a:schemeClr val="accent3">
                <a:lumMod val="75000"/>
              </a:schemeClr>
            </a:solidFill>
          </a:ln>
        </p:spPr>
        <p:txBody>
          <a:bodyPr>
            <a:spAutoFit/>
          </a:bodyPr>
          <a:lstStyle/>
          <a:p>
            <a:pPr algn="ctr" fontAlgn="auto">
              <a:spcBef>
                <a:spcPts val="0"/>
              </a:spcBef>
              <a:spcAft>
                <a:spcPts val="0"/>
              </a:spcAft>
              <a:defRPr/>
            </a:pPr>
            <a:r>
              <a:rPr lang="en-US" sz="1400" b="1" dirty="0">
                <a:solidFill>
                  <a:srgbClr val="00B050"/>
                </a:solidFill>
                <a:latin typeface="Cambria" pitchFamily="18" charset="0"/>
              </a:rPr>
              <a:t>PAYMENT REFORM</a:t>
            </a:r>
            <a:endParaRPr lang="en-US" sz="1400" dirty="0">
              <a:solidFill>
                <a:srgbClr val="00B050"/>
              </a:solidFill>
              <a:latin typeface="Cambria" pitchFamily="18" charset="0"/>
            </a:endParaRPr>
          </a:p>
          <a:p>
            <a:pPr algn="ctr" fontAlgn="auto">
              <a:spcBef>
                <a:spcPts val="0"/>
              </a:spcBef>
              <a:spcAft>
                <a:spcPts val="0"/>
              </a:spcAft>
              <a:defRPr/>
            </a:pPr>
            <a:r>
              <a:rPr lang="en-US" sz="1400" b="1" dirty="0">
                <a:solidFill>
                  <a:srgbClr val="00B050"/>
                </a:solidFill>
                <a:latin typeface="Cambria" pitchFamily="18" charset="0"/>
              </a:rPr>
              <a:t>Chair: </a:t>
            </a:r>
            <a:r>
              <a:rPr lang="en-US" sz="1400" b="1" dirty="0" smtClean="0">
                <a:solidFill>
                  <a:srgbClr val="00B050"/>
                </a:solidFill>
                <a:latin typeface="Cambria" pitchFamily="18" charset="0"/>
              </a:rPr>
              <a:t>MHMC</a:t>
            </a:r>
          </a:p>
          <a:p>
            <a:pPr algn="ctr" fontAlgn="auto">
              <a:spcBef>
                <a:spcPts val="0"/>
              </a:spcBef>
              <a:spcAft>
                <a:spcPts val="0"/>
              </a:spcAft>
              <a:defRPr/>
            </a:pPr>
            <a:endParaRPr lang="en-US" sz="1400" b="1" dirty="0">
              <a:solidFill>
                <a:srgbClr val="00B050"/>
              </a:solidFill>
              <a:latin typeface="Cambria" pitchFamily="18" charset="0"/>
            </a:endParaRPr>
          </a:p>
          <a:p>
            <a:pPr marL="285750" indent="-285750" fontAlgn="auto">
              <a:spcBef>
                <a:spcPts val="0"/>
              </a:spcBef>
              <a:spcAft>
                <a:spcPts val="0"/>
              </a:spcAft>
              <a:buFont typeface="Arial" pitchFamily="34" charset="0"/>
              <a:buChar char="•"/>
              <a:defRPr/>
            </a:pPr>
            <a:r>
              <a:rPr lang="en-US" sz="1400" dirty="0" smtClean="0">
                <a:solidFill>
                  <a:srgbClr val="00B050"/>
                </a:solidFill>
                <a:latin typeface="Cambria" pitchFamily="18" charset="0"/>
              </a:rPr>
              <a:t>VBP </a:t>
            </a:r>
            <a:r>
              <a:rPr lang="en-US" sz="1400" dirty="0">
                <a:solidFill>
                  <a:srgbClr val="00B050"/>
                </a:solidFill>
                <a:latin typeface="Cambria" pitchFamily="18" charset="0"/>
              </a:rPr>
              <a:t>Development &amp; Learning</a:t>
            </a:r>
          </a:p>
          <a:p>
            <a:pPr marL="285750" indent="-285750" fontAlgn="auto">
              <a:spcBef>
                <a:spcPts val="0"/>
              </a:spcBef>
              <a:spcAft>
                <a:spcPts val="0"/>
              </a:spcAft>
              <a:buFont typeface="Arial" pitchFamily="34" charset="0"/>
              <a:buChar char="•"/>
              <a:defRPr/>
            </a:pPr>
            <a:r>
              <a:rPr lang="en-US" sz="1400" dirty="0">
                <a:solidFill>
                  <a:srgbClr val="00B050"/>
                </a:solidFill>
                <a:latin typeface="Cambria" pitchFamily="18" charset="0"/>
              </a:rPr>
              <a:t>Health Care Cost Workgroup</a:t>
            </a:r>
          </a:p>
          <a:p>
            <a:pPr marL="285750" indent="-285750" fontAlgn="auto">
              <a:spcBef>
                <a:spcPts val="0"/>
              </a:spcBef>
              <a:spcAft>
                <a:spcPts val="0"/>
              </a:spcAft>
              <a:buFont typeface="Arial" pitchFamily="34" charset="0"/>
              <a:buChar char="•"/>
              <a:defRPr/>
            </a:pPr>
            <a:r>
              <a:rPr lang="en-US" sz="1400" dirty="0" smtClean="0">
                <a:solidFill>
                  <a:srgbClr val="00B050"/>
                </a:solidFill>
                <a:latin typeface="Cambria" pitchFamily="18" charset="0"/>
              </a:rPr>
              <a:t>Behavioral </a:t>
            </a:r>
            <a:r>
              <a:rPr lang="en-US" sz="1400" dirty="0">
                <a:solidFill>
                  <a:srgbClr val="00B050"/>
                </a:solidFill>
                <a:latin typeface="Cambria" pitchFamily="18" charset="0"/>
              </a:rPr>
              <a:t>HCC Workgroup </a:t>
            </a:r>
            <a:endParaRPr lang="en-US" sz="1400" dirty="0" smtClean="0">
              <a:solidFill>
                <a:srgbClr val="00B050"/>
              </a:solidFill>
              <a:latin typeface="Cambria" pitchFamily="18" charset="0"/>
            </a:endParaRPr>
          </a:p>
          <a:p>
            <a:pPr marL="285750" indent="-285750" fontAlgn="auto">
              <a:spcBef>
                <a:spcPts val="0"/>
              </a:spcBef>
              <a:spcAft>
                <a:spcPts val="0"/>
              </a:spcAft>
              <a:buFont typeface="Arial" pitchFamily="34" charset="0"/>
              <a:buChar char="•"/>
              <a:defRPr/>
            </a:pPr>
            <a:r>
              <a:rPr lang="en-US" sz="1400" dirty="0" smtClean="0">
                <a:solidFill>
                  <a:srgbClr val="00B050"/>
                </a:solidFill>
                <a:latin typeface="Cambria" pitchFamily="18" charset="0"/>
              </a:rPr>
              <a:t>VBID</a:t>
            </a:r>
          </a:p>
          <a:p>
            <a:pPr marL="285750" indent="-285750" fontAlgn="auto">
              <a:spcBef>
                <a:spcPts val="0"/>
              </a:spcBef>
              <a:spcAft>
                <a:spcPts val="0"/>
              </a:spcAft>
              <a:buFont typeface="Arial" pitchFamily="34" charset="0"/>
              <a:buChar char="•"/>
              <a:defRPr/>
            </a:pPr>
            <a:endParaRPr lang="en-US" sz="1400" dirty="0" smtClean="0">
              <a:solidFill>
                <a:srgbClr val="00B050"/>
              </a:solidFill>
              <a:latin typeface="Cambria" pitchFamily="18" charset="0"/>
            </a:endParaRPr>
          </a:p>
          <a:p>
            <a:pPr marL="285750" indent="-285750" fontAlgn="auto">
              <a:spcBef>
                <a:spcPts val="0"/>
              </a:spcBef>
              <a:spcAft>
                <a:spcPts val="0"/>
              </a:spcAft>
              <a:buFont typeface="Arial" pitchFamily="34" charset="0"/>
              <a:buChar char="•"/>
              <a:defRPr/>
            </a:pPr>
            <a:endParaRPr lang="en-US" sz="1400" dirty="0" smtClean="0">
              <a:solidFill>
                <a:srgbClr val="00B050"/>
              </a:solidFill>
              <a:latin typeface="Cambria" pitchFamily="18" charset="0"/>
            </a:endParaRPr>
          </a:p>
        </p:txBody>
      </p:sp>
      <p:sp>
        <p:nvSpPr>
          <p:cNvPr id="20493" name="TextBox 1026"/>
          <p:cNvSpPr txBox="1">
            <a:spLocks noChangeArrowheads="1"/>
          </p:cNvSpPr>
          <p:nvPr/>
        </p:nvSpPr>
        <p:spPr bwMode="auto">
          <a:xfrm>
            <a:off x="2509043" y="1295400"/>
            <a:ext cx="92551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
                <a:solidFill>
                  <a:schemeClr val="tx1"/>
                </a:solidFill>
                <a:latin typeface="Arial" charset="0"/>
              </a:defRPr>
            </a:lvl1pPr>
            <a:lvl2pPr marL="742950" indent="-285750" eaLnBrk="0" hangingPunct="0">
              <a:defRPr sz="400">
                <a:solidFill>
                  <a:schemeClr val="tx1"/>
                </a:solidFill>
                <a:latin typeface="Arial" charset="0"/>
              </a:defRPr>
            </a:lvl2pPr>
            <a:lvl3pPr marL="1143000" indent="-228600" eaLnBrk="0" hangingPunct="0">
              <a:defRPr sz="400">
                <a:solidFill>
                  <a:schemeClr val="tx1"/>
                </a:solidFill>
                <a:latin typeface="Arial" charset="0"/>
              </a:defRPr>
            </a:lvl3pPr>
            <a:lvl4pPr marL="1600200" indent="-228600" eaLnBrk="0" hangingPunct="0">
              <a:defRPr sz="400">
                <a:solidFill>
                  <a:schemeClr val="tx1"/>
                </a:solidFill>
                <a:latin typeface="Arial" charset="0"/>
              </a:defRPr>
            </a:lvl4pPr>
            <a:lvl5pPr marL="2057400" indent="-228600" eaLnBrk="0" hangingPunct="0">
              <a:defRPr sz="400">
                <a:solidFill>
                  <a:schemeClr val="tx1"/>
                </a:solidFill>
                <a:latin typeface="Arial" charset="0"/>
              </a:defRPr>
            </a:lvl5pPr>
            <a:lvl6pPr marL="2514600" indent="-228600" eaLnBrk="0" fontAlgn="base" hangingPunct="0">
              <a:spcBef>
                <a:spcPct val="0"/>
              </a:spcBef>
              <a:spcAft>
                <a:spcPct val="0"/>
              </a:spcAft>
              <a:defRPr sz="400">
                <a:solidFill>
                  <a:schemeClr val="tx1"/>
                </a:solidFill>
                <a:latin typeface="Arial" charset="0"/>
              </a:defRPr>
            </a:lvl6pPr>
            <a:lvl7pPr marL="2971800" indent="-228600" eaLnBrk="0" fontAlgn="base" hangingPunct="0">
              <a:spcBef>
                <a:spcPct val="0"/>
              </a:spcBef>
              <a:spcAft>
                <a:spcPct val="0"/>
              </a:spcAft>
              <a:defRPr sz="400">
                <a:solidFill>
                  <a:schemeClr val="tx1"/>
                </a:solidFill>
                <a:latin typeface="Arial" charset="0"/>
              </a:defRPr>
            </a:lvl7pPr>
            <a:lvl8pPr marL="3429000" indent="-228600" eaLnBrk="0" fontAlgn="base" hangingPunct="0">
              <a:spcBef>
                <a:spcPct val="0"/>
              </a:spcBef>
              <a:spcAft>
                <a:spcPct val="0"/>
              </a:spcAft>
              <a:defRPr sz="400">
                <a:solidFill>
                  <a:schemeClr val="tx1"/>
                </a:solidFill>
                <a:latin typeface="Arial" charset="0"/>
              </a:defRPr>
            </a:lvl8pPr>
            <a:lvl9pPr marL="3886200" indent="-228600" eaLnBrk="0" fontAlgn="base" hangingPunct="0">
              <a:spcBef>
                <a:spcPct val="0"/>
              </a:spcBef>
              <a:spcAft>
                <a:spcPct val="0"/>
              </a:spcAft>
              <a:defRPr sz="400">
                <a:solidFill>
                  <a:schemeClr val="tx1"/>
                </a:solidFill>
                <a:latin typeface="Arial" charset="0"/>
              </a:defRPr>
            </a:lvl9pPr>
          </a:lstStyle>
          <a:p>
            <a:pPr eaLnBrk="1" hangingPunct="1"/>
            <a:r>
              <a:rPr lang="en-US" sz="1200" dirty="0">
                <a:solidFill>
                  <a:srgbClr val="009900"/>
                </a:solidFill>
                <a:latin typeface="Bookman Old Style" pitchFamily="18" charset="0"/>
              </a:rPr>
              <a:t>Public Reporting</a:t>
            </a:r>
          </a:p>
        </p:txBody>
      </p:sp>
      <p:cxnSp>
        <p:nvCxnSpPr>
          <p:cNvPr id="1029" name="Straight Arrow Connector 1028"/>
          <p:cNvCxnSpPr/>
          <p:nvPr/>
        </p:nvCxnSpPr>
        <p:spPr>
          <a:xfrm flipH="1">
            <a:off x="3296586" y="1295400"/>
            <a:ext cx="640414" cy="144705"/>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H="1">
            <a:off x="2482438" y="1755775"/>
            <a:ext cx="244680" cy="265113"/>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8" name="Elbow Connector 7"/>
          <p:cNvCxnSpPr>
            <a:endCxn id="26" idx="0"/>
          </p:cNvCxnSpPr>
          <p:nvPr/>
        </p:nvCxnSpPr>
        <p:spPr>
          <a:xfrm>
            <a:off x="7620002" y="4744499"/>
            <a:ext cx="800098" cy="502493"/>
          </a:xfrm>
          <a:prstGeom prst="bentConnector2">
            <a:avLst/>
          </a:prstGeom>
          <a:ln w="15875">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20498" name="Slide Number Placeholder 1"/>
          <p:cNvSpPr>
            <a:spLocks noGrp="1"/>
          </p:cNvSpPr>
          <p:nvPr>
            <p:ph type="sldNum" sz="quarter" idx="12"/>
          </p:nvPr>
        </p:nvSpPr>
        <p:spPr bwMode="auto">
          <a:xfrm>
            <a:off x="6553200" y="664527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400">
                <a:solidFill>
                  <a:schemeClr val="tx1"/>
                </a:solidFill>
                <a:latin typeface="Arial" charset="0"/>
              </a:defRPr>
            </a:lvl1pPr>
            <a:lvl2pPr marL="742950" indent="-285750" eaLnBrk="0" hangingPunct="0">
              <a:defRPr sz="400">
                <a:solidFill>
                  <a:schemeClr val="tx1"/>
                </a:solidFill>
                <a:latin typeface="Arial" charset="0"/>
              </a:defRPr>
            </a:lvl2pPr>
            <a:lvl3pPr marL="1143000" indent="-228600" eaLnBrk="0" hangingPunct="0">
              <a:defRPr sz="400">
                <a:solidFill>
                  <a:schemeClr val="tx1"/>
                </a:solidFill>
                <a:latin typeface="Arial" charset="0"/>
              </a:defRPr>
            </a:lvl3pPr>
            <a:lvl4pPr marL="1600200" indent="-228600" eaLnBrk="0" hangingPunct="0">
              <a:defRPr sz="400">
                <a:solidFill>
                  <a:schemeClr val="tx1"/>
                </a:solidFill>
                <a:latin typeface="Arial" charset="0"/>
              </a:defRPr>
            </a:lvl4pPr>
            <a:lvl5pPr marL="2057400" indent="-228600" eaLnBrk="0" hangingPunct="0">
              <a:defRPr sz="400">
                <a:solidFill>
                  <a:schemeClr val="tx1"/>
                </a:solidFill>
                <a:latin typeface="Arial" charset="0"/>
              </a:defRPr>
            </a:lvl5pPr>
            <a:lvl6pPr marL="2514600" indent="-228600" eaLnBrk="0" fontAlgn="base" hangingPunct="0">
              <a:spcBef>
                <a:spcPct val="0"/>
              </a:spcBef>
              <a:spcAft>
                <a:spcPct val="0"/>
              </a:spcAft>
              <a:defRPr sz="400">
                <a:solidFill>
                  <a:schemeClr val="tx1"/>
                </a:solidFill>
                <a:latin typeface="Arial" charset="0"/>
              </a:defRPr>
            </a:lvl6pPr>
            <a:lvl7pPr marL="2971800" indent="-228600" eaLnBrk="0" fontAlgn="base" hangingPunct="0">
              <a:spcBef>
                <a:spcPct val="0"/>
              </a:spcBef>
              <a:spcAft>
                <a:spcPct val="0"/>
              </a:spcAft>
              <a:defRPr sz="400">
                <a:solidFill>
                  <a:schemeClr val="tx1"/>
                </a:solidFill>
                <a:latin typeface="Arial" charset="0"/>
              </a:defRPr>
            </a:lvl7pPr>
            <a:lvl8pPr marL="3429000" indent="-228600" eaLnBrk="0" fontAlgn="base" hangingPunct="0">
              <a:spcBef>
                <a:spcPct val="0"/>
              </a:spcBef>
              <a:spcAft>
                <a:spcPct val="0"/>
              </a:spcAft>
              <a:defRPr sz="400">
                <a:solidFill>
                  <a:schemeClr val="tx1"/>
                </a:solidFill>
                <a:latin typeface="Arial" charset="0"/>
              </a:defRPr>
            </a:lvl8pPr>
            <a:lvl9pPr marL="3886200" indent="-228600" eaLnBrk="0" fontAlgn="base" hangingPunct="0">
              <a:spcBef>
                <a:spcPct val="0"/>
              </a:spcBef>
              <a:spcAft>
                <a:spcPct val="0"/>
              </a:spcAft>
              <a:defRPr sz="400">
                <a:solidFill>
                  <a:schemeClr val="tx1"/>
                </a:solidFill>
                <a:latin typeface="Arial" charset="0"/>
              </a:defRPr>
            </a:lvl9pPr>
          </a:lstStyle>
          <a:p>
            <a:pPr eaLnBrk="1" hangingPunct="1"/>
            <a:fld id="{281A8D60-8392-4498-B21C-631A87AEB0E6}" type="slidenum">
              <a:rPr lang="en-US" sz="1200" smtClean="0">
                <a:solidFill>
                  <a:srgbClr val="898989"/>
                </a:solidFill>
              </a:rPr>
              <a:pPr eaLnBrk="1" hangingPunct="1"/>
              <a:t>5</a:t>
            </a:fld>
            <a:endParaRPr lang="en-US" sz="1200" smtClean="0">
              <a:solidFill>
                <a:srgbClr val="898989"/>
              </a:solidFill>
            </a:endParaRPr>
          </a:p>
        </p:txBody>
      </p:sp>
      <p:pic>
        <p:nvPicPr>
          <p:cNvPr id="19" name="Picture 12" descr="MaineCare-Services_co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9718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4" name="Straight Arrow Connector 23"/>
          <p:cNvCxnSpPr/>
          <p:nvPr/>
        </p:nvCxnSpPr>
        <p:spPr>
          <a:xfrm>
            <a:off x="4532550" y="3493294"/>
            <a:ext cx="0" cy="605631"/>
          </a:xfrm>
          <a:prstGeom prst="straightConnector1">
            <a:avLst/>
          </a:prstGeom>
          <a:ln w="19050">
            <a:headEnd type="arrow"/>
            <a:tailEnd type="arrow"/>
          </a:ln>
        </p:spPr>
        <p:style>
          <a:lnRef idx="1">
            <a:schemeClr val="accent1"/>
          </a:lnRef>
          <a:fillRef idx="0">
            <a:schemeClr val="accent1"/>
          </a:fillRef>
          <a:effectRef idx="0">
            <a:schemeClr val="accent1"/>
          </a:effectRef>
          <a:fontRef idx="minor">
            <a:schemeClr val="tx1"/>
          </a:fontRef>
        </p:style>
      </p:cxnSp>
      <p:sp>
        <p:nvSpPr>
          <p:cNvPr id="32" name="Oval 31"/>
          <p:cNvSpPr/>
          <p:nvPr/>
        </p:nvSpPr>
        <p:spPr>
          <a:xfrm>
            <a:off x="639984" y="1485894"/>
            <a:ext cx="2002631" cy="2476506"/>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33" name="TextBox 1032"/>
          <p:cNvSpPr txBox="1">
            <a:spLocks noChangeArrowheads="1"/>
          </p:cNvSpPr>
          <p:nvPr/>
        </p:nvSpPr>
        <p:spPr bwMode="auto">
          <a:xfrm>
            <a:off x="825324" y="1548990"/>
            <a:ext cx="163195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
                <a:solidFill>
                  <a:schemeClr val="tx1"/>
                </a:solidFill>
                <a:latin typeface="Arial" charset="0"/>
              </a:defRPr>
            </a:lvl1pPr>
            <a:lvl2pPr marL="742950" indent="-285750" eaLnBrk="0" hangingPunct="0">
              <a:defRPr sz="400">
                <a:solidFill>
                  <a:schemeClr val="tx1"/>
                </a:solidFill>
                <a:latin typeface="Arial" charset="0"/>
              </a:defRPr>
            </a:lvl2pPr>
            <a:lvl3pPr marL="1143000" indent="-228600" eaLnBrk="0" hangingPunct="0">
              <a:defRPr sz="400">
                <a:solidFill>
                  <a:schemeClr val="tx1"/>
                </a:solidFill>
                <a:latin typeface="Arial" charset="0"/>
              </a:defRPr>
            </a:lvl3pPr>
            <a:lvl4pPr marL="1600200" indent="-228600" eaLnBrk="0" hangingPunct="0">
              <a:defRPr sz="400">
                <a:solidFill>
                  <a:schemeClr val="tx1"/>
                </a:solidFill>
                <a:latin typeface="Arial" charset="0"/>
              </a:defRPr>
            </a:lvl4pPr>
            <a:lvl5pPr marL="2057400" indent="-228600" eaLnBrk="0" hangingPunct="0">
              <a:defRPr sz="400">
                <a:solidFill>
                  <a:schemeClr val="tx1"/>
                </a:solidFill>
                <a:latin typeface="Arial" charset="0"/>
              </a:defRPr>
            </a:lvl5pPr>
            <a:lvl6pPr marL="2514600" indent="-228600" eaLnBrk="0" fontAlgn="base" hangingPunct="0">
              <a:spcBef>
                <a:spcPct val="0"/>
              </a:spcBef>
              <a:spcAft>
                <a:spcPct val="0"/>
              </a:spcAft>
              <a:defRPr sz="400">
                <a:solidFill>
                  <a:schemeClr val="tx1"/>
                </a:solidFill>
                <a:latin typeface="Arial" charset="0"/>
              </a:defRPr>
            </a:lvl6pPr>
            <a:lvl7pPr marL="2971800" indent="-228600" eaLnBrk="0" fontAlgn="base" hangingPunct="0">
              <a:spcBef>
                <a:spcPct val="0"/>
              </a:spcBef>
              <a:spcAft>
                <a:spcPct val="0"/>
              </a:spcAft>
              <a:defRPr sz="400">
                <a:solidFill>
                  <a:schemeClr val="tx1"/>
                </a:solidFill>
                <a:latin typeface="Arial" charset="0"/>
              </a:defRPr>
            </a:lvl7pPr>
            <a:lvl8pPr marL="3429000" indent="-228600" eaLnBrk="0" fontAlgn="base" hangingPunct="0">
              <a:spcBef>
                <a:spcPct val="0"/>
              </a:spcBef>
              <a:spcAft>
                <a:spcPct val="0"/>
              </a:spcAft>
              <a:defRPr sz="400">
                <a:solidFill>
                  <a:schemeClr val="tx1"/>
                </a:solidFill>
                <a:latin typeface="Arial" charset="0"/>
              </a:defRPr>
            </a:lvl8pPr>
            <a:lvl9pPr marL="3886200" indent="-228600" eaLnBrk="0" fontAlgn="base" hangingPunct="0">
              <a:spcBef>
                <a:spcPct val="0"/>
              </a:spcBef>
              <a:spcAft>
                <a:spcPct val="0"/>
              </a:spcAft>
              <a:defRPr sz="400">
                <a:solidFill>
                  <a:schemeClr val="tx1"/>
                </a:solidFill>
                <a:latin typeface="Arial" charset="0"/>
              </a:defRPr>
            </a:lvl9pPr>
          </a:lstStyle>
          <a:p>
            <a:pPr algn="ctr" eaLnBrk="1" hangingPunct="1"/>
            <a:r>
              <a:rPr lang="en-US" sz="1600" dirty="0">
                <a:solidFill>
                  <a:srgbClr val="FFC000"/>
                </a:solidFill>
                <a:latin typeface="Cambria" pitchFamily="18" charset="0"/>
              </a:rPr>
              <a:t>Payer Populations</a:t>
            </a:r>
          </a:p>
          <a:p>
            <a:pPr marL="285750" indent="-285750" eaLnBrk="1" hangingPunct="1">
              <a:buFont typeface="Arial" pitchFamily="34" charset="0"/>
              <a:buChar char="•"/>
            </a:pPr>
            <a:r>
              <a:rPr lang="en-US" sz="1400" dirty="0" err="1" smtClean="0">
                <a:solidFill>
                  <a:srgbClr val="FFFFFF"/>
                </a:solidFill>
                <a:latin typeface="Cambria" pitchFamily="18" charset="0"/>
              </a:rPr>
              <a:t>MaineCare</a:t>
            </a:r>
            <a:endParaRPr lang="en-US" sz="1400" dirty="0">
              <a:solidFill>
                <a:srgbClr val="FFFFFF"/>
              </a:solidFill>
              <a:latin typeface="Cambria" pitchFamily="18" charset="0"/>
            </a:endParaRPr>
          </a:p>
          <a:p>
            <a:pPr marL="285750" indent="-285750" eaLnBrk="1" hangingPunct="1">
              <a:buFont typeface="Arial" pitchFamily="34" charset="0"/>
              <a:buChar char="•"/>
            </a:pPr>
            <a:r>
              <a:rPr lang="en-US" sz="1400" dirty="0">
                <a:solidFill>
                  <a:srgbClr val="FFFFFF"/>
                </a:solidFill>
                <a:latin typeface="Cambria" pitchFamily="18" charset="0"/>
              </a:rPr>
              <a:t>Medicare</a:t>
            </a:r>
          </a:p>
          <a:p>
            <a:pPr marL="285750" indent="-285750" eaLnBrk="1" hangingPunct="1">
              <a:buFont typeface="Arial" pitchFamily="34" charset="0"/>
              <a:buChar char="•"/>
            </a:pPr>
            <a:r>
              <a:rPr lang="en-US" sz="1400" dirty="0">
                <a:solidFill>
                  <a:srgbClr val="FFFFFF"/>
                </a:solidFill>
                <a:latin typeface="Cambria" pitchFamily="18" charset="0"/>
              </a:rPr>
              <a:t>Maine Community Health Options</a:t>
            </a:r>
          </a:p>
          <a:p>
            <a:pPr marL="285750" indent="-285750" eaLnBrk="1" hangingPunct="1">
              <a:buFont typeface="Arial" pitchFamily="34" charset="0"/>
              <a:buChar char="•"/>
            </a:pPr>
            <a:r>
              <a:rPr lang="en-US" sz="1400" dirty="0" smtClean="0">
                <a:solidFill>
                  <a:srgbClr val="FFFFFF"/>
                </a:solidFill>
                <a:latin typeface="Cambria" pitchFamily="18" charset="0"/>
              </a:rPr>
              <a:t>Commercial</a:t>
            </a:r>
            <a:endParaRPr lang="en-US" sz="1400" dirty="0">
              <a:solidFill>
                <a:srgbClr val="FFFFFF"/>
              </a:solidFill>
              <a:latin typeface="Cambria" pitchFamily="18" charset="0"/>
            </a:endParaRPr>
          </a:p>
          <a:p>
            <a:pPr marL="285750" indent="-285750" eaLnBrk="1" hangingPunct="1">
              <a:buFont typeface="Arial" pitchFamily="34" charset="0"/>
              <a:buChar char="•"/>
            </a:pPr>
            <a:r>
              <a:rPr lang="en-US" sz="1400" dirty="0">
                <a:solidFill>
                  <a:srgbClr val="FFFFFF"/>
                </a:solidFill>
                <a:latin typeface="Cambria" pitchFamily="18" charset="0"/>
              </a:rPr>
              <a:t>Self-Insured </a:t>
            </a:r>
            <a:r>
              <a:rPr lang="en-US" sz="1400" dirty="0" smtClean="0">
                <a:solidFill>
                  <a:srgbClr val="FFFFFF"/>
                </a:solidFill>
                <a:latin typeface="Cambria" pitchFamily="18" charset="0"/>
              </a:rPr>
              <a:t>Employers</a:t>
            </a:r>
          </a:p>
        </p:txBody>
      </p:sp>
      <p:cxnSp>
        <p:nvCxnSpPr>
          <p:cNvPr id="37" name="Straight Arrow Connector 36"/>
          <p:cNvCxnSpPr>
            <a:endCxn id="30" idx="0"/>
          </p:cNvCxnSpPr>
          <p:nvPr/>
        </p:nvCxnSpPr>
        <p:spPr>
          <a:xfrm flipH="1">
            <a:off x="2247900" y="3639545"/>
            <a:ext cx="1108076" cy="459380"/>
          </a:xfrm>
          <a:prstGeom prst="straightConnector1">
            <a:avLst/>
          </a:prstGeom>
          <a:ln w="19050">
            <a:headEnd type="arrow"/>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endCxn id="21" idx="0"/>
          </p:cNvCxnSpPr>
          <p:nvPr/>
        </p:nvCxnSpPr>
        <p:spPr>
          <a:xfrm>
            <a:off x="5257800" y="3615703"/>
            <a:ext cx="1409700" cy="483222"/>
          </a:xfrm>
          <a:prstGeom prst="straightConnector1">
            <a:avLst/>
          </a:prstGeom>
          <a:ln w="19050">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22438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2" descr="MaineCare-Services_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9718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lide Number Placeholder 9"/>
          <p:cNvSpPr>
            <a:spLocks noGrp="1"/>
          </p:cNvSpPr>
          <p:nvPr>
            <p:ph type="sldNum" sz="quarter" idx="12"/>
          </p:nvPr>
        </p:nvSpPr>
        <p:spPr/>
        <p:txBody>
          <a:bodyPr/>
          <a:lstStyle/>
          <a:p>
            <a:fld id="{1030E827-B874-45E8-B2FD-89DD1763F4AC}" type="slidenum">
              <a:rPr lang="en-US" smtClean="0"/>
              <a:t>6</a:t>
            </a:fld>
            <a:endParaRPr lang="en-US" dirty="0"/>
          </a:p>
        </p:txBody>
      </p:sp>
      <p:sp>
        <p:nvSpPr>
          <p:cNvPr id="11"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2000" dirty="0" smtClean="0">
              <a:latin typeface="Cambria" pitchFamily="18" charset="0"/>
            </a:endParaRPr>
          </a:p>
        </p:txBody>
      </p:sp>
      <p:sp>
        <p:nvSpPr>
          <p:cNvPr id="6" name="TextBox 5"/>
          <p:cNvSpPr txBox="1"/>
          <p:nvPr/>
        </p:nvSpPr>
        <p:spPr>
          <a:xfrm>
            <a:off x="4233672" y="152400"/>
            <a:ext cx="4419600" cy="1846659"/>
          </a:xfrm>
          <a:prstGeom prst="rect">
            <a:avLst/>
          </a:prstGeom>
          <a:noFill/>
        </p:spPr>
        <p:txBody>
          <a:bodyPr wrap="square" rtlCol="0">
            <a:spAutoFit/>
          </a:bodyPr>
          <a:lstStyle/>
          <a:p>
            <a:pPr algn="ctr"/>
            <a:r>
              <a:rPr lang="en-US" sz="3200" b="1" i="1" dirty="0" smtClean="0">
                <a:latin typeface="Cambria" pitchFamily="18" charset="0"/>
              </a:rPr>
              <a:t>Health Homes and Patient-Centered Medical Homes </a:t>
            </a:r>
            <a:endParaRPr lang="en-US" sz="3200" b="1" i="1" dirty="0">
              <a:latin typeface="Cambria" pitchFamily="18" charset="0"/>
            </a:endParaRPr>
          </a:p>
          <a:p>
            <a:pPr algn="ctr"/>
            <a:endParaRPr lang="en-US" b="1" i="1" dirty="0">
              <a:latin typeface="Cambria" pitchFamily="18" charset="0"/>
            </a:endParaRPr>
          </a:p>
        </p:txBody>
      </p:sp>
      <p:sp>
        <p:nvSpPr>
          <p:cNvPr id="9" name="Content Placeholder 2"/>
          <p:cNvSpPr>
            <a:spLocks noGrp="1"/>
          </p:cNvSpPr>
          <p:nvPr>
            <p:ph idx="1"/>
          </p:nvPr>
        </p:nvSpPr>
        <p:spPr>
          <a:xfrm>
            <a:off x="457200" y="1676400"/>
            <a:ext cx="8229600" cy="4525963"/>
          </a:xfrm>
        </p:spPr>
        <p:txBody>
          <a:bodyPr>
            <a:normAutofit fontScale="92500" lnSpcReduction="20000"/>
          </a:bodyPr>
          <a:lstStyle/>
          <a:p>
            <a:pPr marL="514350" indent="-514350">
              <a:buFont typeface="+mj-lt"/>
              <a:buAutoNum type="arabicPeriod"/>
            </a:pPr>
            <a:r>
              <a:rPr lang="en-US" sz="2400" dirty="0">
                <a:latin typeface="Cambria" pitchFamily="18" charset="0"/>
              </a:rPr>
              <a:t>Empower patients to own and manage their disease rather than be controlled by their </a:t>
            </a:r>
            <a:r>
              <a:rPr lang="en-US" sz="2400" dirty="0" smtClean="0">
                <a:latin typeface="Cambria" pitchFamily="18" charset="0"/>
              </a:rPr>
              <a:t>disease</a:t>
            </a:r>
          </a:p>
          <a:p>
            <a:pPr marL="514350" indent="-514350">
              <a:buFont typeface="+mj-lt"/>
              <a:buAutoNum type="arabicPeriod"/>
            </a:pPr>
            <a:endParaRPr lang="en-US" sz="2400" dirty="0">
              <a:latin typeface="Cambria" pitchFamily="18" charset="0"/>
            </a:endParaRPr>
          </a:p>
          <a:p>
            <a:pPr marL="514350" indent="-514350">
              <a:buFont typeface="+mj-lt"/>
              <a:buAutoNum type="arabicPeriod"/>
            </a:pPr>
            <a:r>
              <a:rPr lang="en-US" sz="2400" dirty="0">
                <a:latin typeface="Cambria" pitchFamily="18" charset="0"/>
              </a:rPr>
              <a:t>Support </a:t>
            </a:r>
            <a:r>
              <a:rPr lang="en-US" sz="2400" dirty="0" smtClean="0">
                <a:latin typeface="Cambria" pitchFamily="18" charset="0"/>
              </a:rPr>
              <a:t>and educate patients </a:t>
            </a:r>
            <a:r>
              <a:rPr lang="en-US" sz="2400" dirty="0">
                <a:latin typeface="Cambria" pitchFamily="18" charset="0"/>
              </a:rPr>
              <a:t>between </a:t>
            </a:r>
            <a:r>
              <a:rPr lang="en-US" sz="2400" dirty="0" smtClean="0">
                <a:latin typeface="Cambria" pitchFamily="18" charset="0"/>
              </a:rPr>
              <a:t>their visits </a:t>
            </a:r>
            <a:r>
              <a:rPr lang="en-US" sz="2400" dirty="0">
                <a:latin typeface="Cambria" pitchFamily="18" charset="0"/>
              </a:rPr>
              <a:t>to the primary care </a:t>
            </a:r>
            <a:r>
              <a:rPr lang="en-US" sz="2400" dirty="0" smtClean="0">
                <a:latin typeface="Cambria" pitchFamily="18" charset="0"/>
              </a:rPr>
              <a:t>provider</a:t>
            </a:r>
          </a:p>
          <a:p>
            <a:pPr marL="514350" indent="-514350">
              <a:buFont typeface="+mj-lt"/>
              <a:buAutoNum type="arabicPeriod"/>
            </a:pPr>
            <a:endParaRPr lang="en-US" sz="2400" dirty="0">
              <a:latin typeface="Cambria" pitchFamily="18" charset="0"/>
            </a:endParaRPr>
          </a:p>
          <a:p>
            <a:pPr marL="514350" indent="-514350">
              <a:buFont typeface="+mj-lt"/>
              <a:buAutoNum type="arabicPeriod"/>
            </a:pPr>
            <a:r>
              <a:rPr lang="en-US" sz="2400" dirty="0" smtClean="0">
                <a:latin typeface="Cambria" pitchFamily="18" charset="0"/>
              </a:rPr>
              <a:t>Support patient </a:t>
            </a:r>
            <a:r>
              <a:rPr lang="en-US" sz="2400" dirty="0">
                <a:latin typeface="Cambria" pitchFamily="18" charset="0"/>
              </a:rPr>
              <a:t>engagement in disease </a:t>
            </a:r>
            <a:r>
              <a:rPr lang="en-US" sz="2400" dirty="0" smtClean="0">
                <a:latin typeface="Cambria" pitchFamily="18" charset="0"/>
              </a:rPr>
              <a:t>management</a:t>
            </a:r>
          </a:p>
          <a:p>
            <a:pPr marL="514350" indent="-514350">
              <a:buFont typeface="+mj-lt"/>
              <a:buAutoNum type="arabicPeriod"/>
            </a:pPr>
            <a:endParaRPr lang="en-US" sz="2400" dirty="0" smtClean="0">
              <a:latin typeface="Cambria" pitchFamily="18" charset="0"/>
            </a:endParaRPr>
          </a:p>
          <a:p>
            <a:pPr marL="514350" indent="-514350">
              <a:buFont typeface="+mj-lt"/>
              <a:buAutoNum type="arabicPeriod"/>
            </a:pPr>
            <a:r>
              <a:rPr lang="en-US" sz="2400" dirty="0">
                <a:latin typeface="Cambria" pitchFamily="18" charset="0"/>
              </a:rPr>
              <a:t>Activation of community resources and </a:t>
            </a:r>
            <a:r>
              <a:rPr lang="en-US" sz="2400" dirty="0" smtClean="0">
                <a:latin typeface="Cambria" pitchFamily="18" charset="0"/>
              </a:rPr>
              <a:t>support</a:t>
            </a:r>
          </a:p>
          <a:p>
            <a:pPr marL="514350" indent="-514350">
              <a:buFont typeface="+mj-lt"/>
              <a:buAutoNum type="arabicPeriod"/>
            </a:pPr>
            <a:endParaRPr lang="en-US" sz="2400" dirty="0">
              <a:latin typeface="Cambria" pitchFamily="18" charset="0"/>
            </a:endParaRPr>
          </a:p>
          <a:p>
            <a:pPr marL="514350" indent="-514350">
              <a:buFont typeface="+mj-lt"/>
              <a:buAutoNum type="arabicPeriod"/>
            </a:pPr>
            <a:r>
              <a:rPr lang="en-US" sz="2400" dirty="0">
                <a:latin typeface="Cambria" pitchFamily="18" charset="0"/>
              </a:rPr>
              <a:t>Use of Community Care Teams to engage highest need </a:t>
            </a:r>
            <a:r>
              <a:rPr lang="en-US" sz="2400" dirty="0" smtClean="0">
                <a:latin typeface="Cambria" pitchFamily="18" charset="0"/>
              </a:rPr>
              <a:t>patients</a:t>
            </a:r>
          </a:p>
          <a:p>
            <a:pPr marL="514350" indent="-514350">
              <a:buFont typeface="+mj-lt"/>
              <a:buAutoNum type="arabicPeriod"/>
            </a:pPr>
            <a:endParaRPr lang="en-US" sz="2400" dirty="0" smtClean="0">
              <a:latin typeface="Cambria" pitchFamily="18" charset="0"/>
            </a:endParaRPr>
          </a:p>
          <a:p>
            <a:pPr marL="514350" indent="-514350">
              <a:buFont typeface="+mj-lt"/>
              <a:buAutoNum type="arabicPeriod"/>
            </a:pPr>
            <a:r>
              <a:rPr lang="en-US" sz="2400" dirty="0" smtClean="0">
                <a:latin typeface="Cambria" pitchFamily="18" charset="0"/>
              </a:rPr>
              <a:t>Enhance </a:t>
            </a:r>
            <a:r>
              <a:rPr lang="en-US" sz="2400" dirty="0" smtClean="0">
                <a:latin typeface="Cambria" pitchFamily="18" charset="0"/>
              </a:rPr>
              <a:t>wellness</a:t>
            </a:r>
            <a:endParaRPr lang="en-US" sz="2400" dirty="0">
              <a:latin typeface="Cambria" pitchFamily="18" charset="0"/>
            </a:endParaRPr>
          </a:p>
          <a:p>
            <a:pPr marL="514350" indent="-514350">
              <a:buFont typeface="+mj-lt"/>
              <a:buAutoNum type="arabicPeriod"/>
            </a:pPr>
            <a:endParaRPr lang="en-US" sz="2400" dirty="0">
              <a:latin typeface="Cambria" pitchFamily="18" charset="0"/>
            </a:endParaRPr>
          </a:p>
        </p:txBody>
      </p:sp>
    </p:spTree>
    <p:extLst>
      <p:ext uri="{BB962C8B-B14F-4D97-AF65-F5344CB8AC3E}">
        <p14:creationId xmlns:p14="http://schemas.microsoft.com/office/powerpoint/2010/main" val="12491865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2" descr="MaineCare-Services_co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9718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lide Number Placeholder 9"/>
          <p:cNvSpPr>
            <a:spLocks noGrp="1"/>
          </p:cNvSpPr>
          <p:nvPr>
            <p:ph type="sldNum" sz="quarter" idx="12"/>
          </p:nvPr>
        </p:nvSpPr>
        <p:spPr/>
        <p:txBody>
          <a:bodyPr/>
          <a:lstStyle/>
          <a:p>
            <a:fld id="{1030E827-B874-45E8-B2FD-89DD1763F4AC}" type="slidenum">
              <a:rPr lang="en-US" smtClean="0"/>
              <a:t>7</a:t>
            </a:fld>
            <a:endParaRPr lang="en-US" dirty="0"/>
          </a:p>
        </p:txBody>
      </p:sp>
      <p:sp>
        <p:nvSpPr>
          <p:cNvPr id="11"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2400" dirty="0" smtClean="0">
              <a:latin typeface="Cambria" pitchFamily="18" charset="0"/>
            </a:endParaRPr>
          </a:p>
        </p:txBody>
      </p:sp>
      <p:sp>
        <p:nvSpPr>
          <p:cNvPr id="6" name="Content Placeholder 2"/>
          <p:cNvSpPr>
            <a:spLocks noGrp="1"/>
          </p:cNvSpPr>
          <p:nvPr>
            <p:ph idx="1"/>
          </p:nvPr>
        </p:nvSpPr>
        <p:spPr>
          <a:xfrm>
            <a:off x="457200" y="1752600"/>
            <a:ext cx="8229600" cy="4953000"/>
          </a:xfrm>
        </p:spPr>
        <p:txBody>
          <a:bodyPr>
            <a:normAutofit/>
          </a:bodyPr>
          <a:lstStyle/>
          <a:p>
            <a:pPr marL="514350" indent="-514350">
              <a:buFont typeface="+mj-lt"/>
              <a:buAutoNum type="arabicPeriod"/>
            </a:pPr>
            <a:r>
              <a:rPr lang="en-US" sz="2400" dirty="0" smtClean="0">
                <a:latin typeface="Cambria" pitchFamily="18" charset="0"/>
              </a:rPr>
              <a:t>Assumes </a:t>
            </a:r>
            <a:r>
              <a:rPr lang="en-US" sz="2400" dirty="0">
                <a:latin typeface="Cambria" pitchFamily="18" charset="0"/>
              </a:rPr>
              <a:t>responsibility for </a:t>
            </a:r>
            <a:r>
              <a:rPr lang="en-US" sz="2400" dirty="0" smtClean="0">
                <a:latin typeface="Cambria" pitchFamily="18" charset="0"/>
              </a:rPr>
              <a:t>the coordination of the </a:t>
            </a:r>
            <a:r>
              <a:rPr lang="en-US" sz="2400" dirty="0">
                <a:latin typeface="Cambria" pitchFamily="18" charset="0"/>
              </a:rPr>
              <a:t>continuum of </a:t>
            </a:r>
            <a:r>
              <a:rPr lang="en-US" sz="2400" dirty="0" smtClean="0">
                <a:latin typeface="Cambria" pitchFamily="18" charset="0"/>
              </a:rPr>
              <a:t>care</a:t>
            </a:r>
          </a:p>
          <a:p>
            <a:pPr marL="514350" indent="-514350">
              <a:buFont typeface="+mj-lt"/>
              <a:buAutoNum type="arabicPeriod"/>
            </a:pPr>
            <a:endParaRPr lang="en-US" sz="2400" dirty="0">
              <a:latin typeface="Cambria" pitchFamily="18" charset="0"/>
            </a:endParaRPr>
          </a:p>
          <a:p>
            <a:pPr marL="514350" indent="-514350">
              <a:buFont typeface="+mj-lt"/>
              <a:buAutoNum type="arabicPeriod"/>
            </a:pPr>
            <a:r>
              <a:rPr lang="en-US" sz="2400" dirty="0" smtClean="0">
                <a:latin typeface="Cambria" pitchFamily="18" charset="0"/>
              </a:rPr>
              <a:t>Controls </a:t>
            </a:r>
            <a:r>
              <a:rPr lang="en-US" sz="2400" dirty="0">
                <a:latin typeface="Cambria" pitchFamily="18" charset="0"/>
              </a:rPr>
              <a:t>cost by coordinating care once the patient has accessed the </a:t>
            </a:r>
            <a:r>
              <a:rPr lang="en-US" sz="2400" dirty="0" smtClean="0">
                <a:latin typeface="Cambria" pitchFamily="18" charset="0"/>
              </a:rPr>
              <a:t>system</a:t>
            </a:r>
          </a:p>
          <a:p>
            <a:pPr marL="514350" indent="-514350">
              <a:buFont typeface="+mj-lt"/>
              <a:buAutoNum type="arabicPeriod"/>
            </a:pPr>
            <a:endParaRPr lang="en-US" sz="2400" dirty="0">
              <a:latin typeface="Cambria" pitchFamily="18" charset="0"/>
            </a:endParaRPr>
          </a:p>
          <a:p>
            <a:pPr marL="514350" indent="-514350">
              <a:buFont typeface="+mj-lt"/>
              <a:buAutoNum type="arabicPeriod"/>
            </a:pPr>
            <a:r>
              <a:rPr lang="en-US" sz="2400" dirty="0">
                <a:latin typeface="Cambria" pitchFamily="18" charset="0"/>
              </a:rPr>
              <a:t>Uses data and information to monitor utilization and inform decision </a:t>
            </a:r>
            <a:r>
              <a:rPr lang="en-US" sz="2400" dirty="0" smtClean="0">
                <a:latin typeface="Cambria" pitchFamily="18" charset="0"/>
              </a:rPr>
              <a:t>makers</a:t>
            </a:r>
          </a:p>
          <a:p>
            <a:pPr marL="514350" indent="-514350">
              <a:buFont typeface="+mj-lt"/>
              <a:buAutoNum type="arabicPeriod"/>
            </a:pPr>
            <a:endParaRPr lang="en-US" sz="2400" dirty="0" smtClean="0">
              <a:latin typeface="Cambria" pitchFamily="18" charset="0"/>
            </a:endParaRPr>
          </a:p>
          <a:p>
            <a:pPr marL="514350" indent="-514350">
              <a:buFont typeface="+mj-lt"/>
              <a:buAutoNum type="arabicPeriod"/>
            </a:pPr>
            <a:r>
              <a:rPr lang="en-US" sz="2400" dirty="0" smtClean="0">
                <a:latin typeface="Cambria" pitchFamily="18" charset="0"/>
              </a:rPr>
              <a:t>Receives payer incentives for both decreased costs and improved health outcomes</a:t>
            </a:r>
            <a:endParaRPr lang="en-US" sz="2400" dirty="0">
              <a:latin typeface="Cambria" pitchFamily="18" charset="0"/>
            </a:endParaRPr>
          </a:p>
        </p:txBody>
      </p:sp>
      <p:sp>
        <p:nvSpPr>
          <p:cNvPr id="7" name="TextBox 6"/>
          <p:cNvSpPr txBox="1"/>
          <p:nvPr/>
        </p:nvSpPr>
        <p:spPr>
          <a:xfrm>
            <a:off x="4267200" y="228600"/>
            <a:ext cx="4419600" cy="1846659"/>
          </a:xfrm>
          <a:prstGeom prst="rect">
            <a:avLst/>
          </a:prstGeom>
          <a:noFill/>
        </p:spPr>
        <p:txBody>
          <a:bodyPr wrap="square" rtlCol="0">
            <a:spAutoFit/>
          </a:bodyPr>
          <a:lstStyle/>
          <a:p>
            <a:pPr algn="ctr"/>
            <a:r>
              <a:rPr lang="en-US" sz="3200" b="1" i="1" dirty="0" smtClean="0">
                <a:latin typeface="Cambria" pitchFamily="18" charset="0"/>
              </a:rPr>
              <a:t>Accountable Community Organizations </a:t>
            </a:r>
            <a:endParaRPr lang="en-US" sz="3200" b="1" i="1" dirty="0">
              <a:latin typeface="Cambria" pitchFamily="18" charset="0"/>
            </a:endParaRPr>
          </a:p>
          <a:p>
            <a:pPr algn="ctr"/>
            <a:endParaRPr lang="en-US" b="1" i="1" dirty="0">
              <a:latin typeface="Cambria" pitchFamily="18" charset="0"/>
            </a:endParaRPr>
          </a:p>
        </p:txBody>
      </p:sp>
    </p:spTree>
    <p:extLst>
      <p:ext uri="{BB962C8B-B14F-4D97-AF65-F5344CB8AC3E}">
        <p14:creationId xmlns:p14="http://schemas.microsoft.com/office/powerpoint/2010/main" val="32496584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105400"/>
          </a:xfrm>
        </p:spPr>
        <p:txBody>
          <a:bodyPr>
            <a:normAutofit fontScale="92500" lnSpcReduction="10000"/>
          </a:bodyPr>
          <a:lstStyle/>
          <a:p>
            <a:pPr marL="0" indent="0" algn="ctr">
              <a:buNone/>
            </a:pPr>
            <a:r>
              <a:rPr lang="en-US" sz="2400" b="1" i="1" dirty="0" smtClean="0">
                <a:latin typeface="Cambria" pitchFamily="18" charset="0"/>
              </a:rPr>
              <a:t>Allows </a:t>
            </a:r>
            <a:r>
              <a:rPr lang="en-US" sz="2400" b="1" i="1" dirty="0">
                <a:latin typeface="Cambria" pitchFamily="18" charset="0"/>
              </a:rPr>
              <a:t>for the development and implementation of the tools and resources necessary </a:t>
            </a:r>
            <a:r>
              <a:rPr lang="en-US" sz="2400" b="1" i="1" dirty="0" smtClean="0">
                <a:latin typeface="Cambria" pitchFamily="18" charset="0"/>
              </a:rPr>
              <a:t>to continue transformation from </a:t>
            </a:r>
            <a:r>
              <a:rPr lang="en-US" sz="2400" b="1" i="1" dirty="0">
                <a:latin typeface="Cambria" pitchFamily="18" charset="0"/>
              </a:rPr>
              <a:t>current system to one based on Advanced Primary Care </a:t>
            </a:r>
            <a:r>
              <a:rPr lang="en-US" sz="2400" b="1" i="1" dirty="0" smtClean="0">
                <a:latin typeface="Cambria" pitchFamily="18" charset="0"/>
              </a:rPr>
              <a:t>Model</a:t>
            </a:r>
          </a:p>
          <a:p>
            <a:endParaRPr lang="en-US" sz="2400" dirty="0">
              <a:latin typeface="Cambria" pitchFamily="18" charset="0"/>
            </a:endParaRPr>
          </a:p>
          <a:p>
            <a:pPr lvl="1"/>
            <a:r>
              <a:rPr lang="en-US" sz="2000" dirty="0">
                <a:latin typeface="Cambria" pitchFamily="18" charset="0"/>
              </a:rPr>
              <a:t>Data collection, analysis &amp; reporting</a:t>
            </a:r>
          </a:p>
          <a:p>
            <a:pPr lvl="1"/>
            <a:endParaRPr lang="en-US" sz="2000" dirty="0" smtClean="0">
              <a:latin typeface="Cambria" pitchFamily="18" charset="0"/>
            </a:endParaRPr>
          </a:p>
          <a:p>
            <a:pPr lvl="1"/>
            <a:r>
              <a:rPr lang="en-US" sz="2000" dirty="0" smtClean="0">
                <a:latin typeface="Cambria" pitchFamily="18" charset="0"/>
              </a:rPr>
              <a:t>Workforce development</a:t>
            </a:r>
            <a:endParaRPr lang="en-US" sz="2000" dirty="0">
              <a:latin typeface="Cambria" pitchFamily="18" charset="0"/>
            </a:endParaRPr>
          </a:p>
          <a:p>
            <a:pPr lvl="1"/>
            <a:endParaRPr lang="en-US" sz="2000" dirty="0" smtClean="0">
              <a:latin typeface="Cambria" pitchFamily="18" charset="0"/>
            </a:endParaRPr>
          </a:p>
          <a:p>
            <a:pPr lvl="1"/>
            <a:r>
              <a:rPr lang="en-US" sz="2000" dirty="0" smtClean="0">
                <a:latin typeface="Cambria" pitchFamily="18" charset="0"/>
              </a:rPr>
              <a:t>Leadership development</a:t>
            </a:r>
            <a:endParaRPr lang="en-US" sz="2000" dirty="0">
              <a:latin typeface="Cambria" pitchFamily="18" charset="0"/>
            </a:endParaRPr>
          </a:p>
          <a:p>
            <a:pPr lvl="1"/>
            <a:endParaRPr lang="en-US" sz="2000" dirty="0" smtClean="0">
              <a:latin typeface="Cambria" pitchFamily="18" charset="0"/>
            </a:endParaRPr>
          </a:p>
          <a:p>
            <a:pPr lvl="1"/>
            <a:r>
              <a:rPr lang="en-US" sz="2000" dirty="0" smtClean="0">
                <a:latin typeface="Cambria" pitchFamily="18" charset="0"/>
              </a:rPr>
              <a:t>Market shift </a:t>
            </a:r>
            <a:r>
              <a:rPr lang="en-US" sz="2000" dirty="0">
                <a:latin typeface="Cambria" pitchFamily="18" charset="0"/>
              </a:rPr>
              <a:t>to fund a new delivery model</a:t>
            </a:r>
          </a:p>
          <a:p>
            <a:pPr lvl="1"/>
            <a:endParaRPr lang="en-US" sz="2000" dirty="0" smtClean="0">
              <a:latin typeface="Cambria" pitchFamily="18" charset="0"/>
            </a:endParaRPr>
          </a:p>
          <a:p>
            <a:pPr lvl="1"/>
            <a:r>
              <a:rPr lang="en-US" sz="2000" dirty="0" smtClean="0">
                <a:latin typeface="Cambria" pitchFamily="18" charset="0"/>
              </a:rPr>
              <a:t>Informed decision </a:t>
            </a:r>
            <a:r>
              <a:rPr lang="en-US" sz="2000" dirty="0">
                <a:latin typeface="Cambria" pitchFamily="18" charset="0"/>
              </a:rPr>
              <a:t>m</a:t>
            </a:r>
            <a:r>
              <a:rPr lang="en-US" sz="2000" dirty="0" smtClean="0">
                <a:latin typeface="Cambria" pitchFamily="18" charset="0"/>
              </a:rPr>
              <a:t>aking </a:t>
            </a:r>
            <a:r>
              <a:rPr lang="en-US" sz="2000" dirty="0">
                <a:latin typeface="Cambria" pitchFamily="18" charset="0"/>
              </a:rPr>
              <a:t>by the patient and the system</a:t>
            </a:r>
          </a:p>
          <a:p>
            <a:pPr lvl="1"/>
            <a:endParaRPr lang="en-US" sz="2000" dirty="0" smtClean="0">
              <a:latin typeface="Cambria" pitchFamily="18" charset="0"/>
            </a:endParaRPr>
          </a:p>
          <a:p>
            <a:pPr lvl="1"/>
            <a:r>
              <a:rPr lang="en-US" sz="2000" dirty="0" smtClean="0">
                <a:latin typeface="Cambria" pitchFamily="18" charset="0"/>
              </a:rPr>
              <a:t>Population health </a:t>
            </a:r>
            <a:r>
              <a:rPr lang="en-US" sz="2000" dirty="0">
                <a:latin typeface="Cambria" pitchFamily="18" charset="0"/>
              </a:rPr>
              <a:t>interventions</a:t>
            </a:r>
          </a:p>
          <a:p>
            <a:pPr lvl="1"/>
            <a:endParaRPr lang="en-US" sz="2000" dirty="0" smtClean="0">
              <a:latin typeface="Cambria" pitchFamily="18" charset="0"/>
            </a:endParaRPr>
          </a:p>
        </p:txBody>
      </p:sp>
      <p:pic>
        <p:nvPicPr>
          <p:cNvPr id="4" name="Picture 12" descr="MaineCare-Services_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9718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1030E827-B874-45E8-B2FD-89DD1763F4AC}" type="slidenum">
              <a:rPr lang="en-US" smtClean="0"/>
              <a:t>8</a:t>
            </a:fld>
            <a:endParaRPr lang="en-US" dirty="0"/>
          </a:p>
        </p:txBody>
      </p:sp>
      <p:sp>
        <p:nvSpPr>
          <p:cNvPr id="6" name="TextBox 5"/>
          <p:cNvSpPr txBox="1"/>
          <p:nvPr/>
        </p:nvSpPr>
        <p:spPr>
          <a:xfrm>
            <a:off x="4267200" y="228600"/>
            <a:ext cx="4419600" cy="1354217"/>
          </a:xfrm>
          <a:prstGeom prst="rect">
            <a:avLst/>
          </a:prstGeom>
          <a:noFill/>
        </p:spPr>
        <p:txBody>
          <a:bodyPr wrap="square" rtlCol="0">
            <a:spAutoFit/>
          </a:bodyPr>
          <a:lstStyle/>
          <a:p>
            <a:pPr algn="ctr"/>
            <a:r>
              <a:rPr lang="en-US" sz="3200" b="1" i="1" dirty="0" smtClean="0">
                <a:latin typeface="Cambria" pitchFamily="18" charset="0"/>
              </a:rPr>
              <a:t>SIM’s Relationship to These Existing Models</a:t>
            </a:r>
            <a:endParaRPr lang="en-US" sz="3200" b="1" i="1" dirty="0">
              <a:latin typeface="Cambria" pitchFamily="18" charset="0"/>
            </a:endParaRPr>
          </a:p>
          <a:p>
            <a:pPr algn="ctr"/>
            <a:endParaRPr lang="en-US" b="1" i="1" dirty="0">
              <a:latin typeface="Cambria" pitchFamily="18" charset="0"/>
            </a:endParaRPr>
          </a:p>
        </p:txBody>
      </p:sp>
    </p:spTree>
    <p:extLst>
      <p:ext uri="{BB962C8B-B14F-4D97-AF65-F5344CB8AC3E}">
        <p14:creationId xmlns:p14="http://schemas.microsoft.com/office/powerpoint/2010/main" val="32638524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2" descr="MaineCare-Services_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9718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4267200" y="228600"/>
            <a:ext cx="4419600" cy="584775"/>
          </a:xfrm>
          <a:prstGeom prst="rect">
            <a:avLst/>
          </a:prstGeom>
          <a:noFill/>
        </p:spPr>
        <p:txBody>
          <a:bodyPr wrap="square" rtlCol="0">
            <a:spAutoFit/>
          </a:bodyPr>
          <a:lstStyle/>
          <a:p>
            <a:pPr algn="ctr"/>
            <a:endParaRPr lang="en-US" sz="3200" b="1" i="1" dirty="0">
              <a:latin typeface="Cambria" pitchFamily="18" charset="0"/>
            </a:endParaRPr>
          </a:p>
        </p:txBody>
      </p:sp>
      <p:sp>
        <p:nvSpPr>
          <p:cNvPr id="2" name="Slide Number Placeholder 1"/>
          <p:cNvSpPr>
            <a:spLocks noGrp="1"/>
          </p:cNvSpPr>
          <p:nvPr>
            <p:ph type="sldNum" sz="quarter" idx="12"/>
          </p:nvPr>
        </p:nvSpPr>
        <p:spPr/>
        <p:txBody>
          <a:bodyPr/>
          <a:lstStyle/>
          <a:p>
            <a:fld id="{1030E827-B874-45E8-B2FD-89DD1763F4AC}" type="slidenum">
              <a:rPr lang="en-US" smtClean="0"/>
              <a:t>9</a:t>
            </a:fld>
            <a:endParaRPr lang="en-US" dirty="0"/>
          </a:p>
        </p:txBody>
      </p:sp>
      <p:sp>
        <p:nvSpPr>
          <p:cNvPr id="7" name="TextBox 6"/>
          <p:cNvSpPr txBox="1"/>
          <p:nvPr/>
        </p:nvSpPr>
        <p:spPr>
          <a:xfrm>
            <a:off x="4267200" y="228600"/>
            <a:ext cx="4419600" cy="861774"/>
          </a:xfrm>
          <a:prstGeom prst="rect">
            <a:avLst/>
          </a:prstGeom>
          <a:noFill/>
        </p:spPr>
        <p:txBody>
          <a:bodyPr wrap="square" rtlCol="0">
            <a:spAutoFit/>
          </a:bodyPr>
          <a:lstStyle/>
          <a:p>
            <a:pPr algn="ctr"/>
            <a:r>
              <a:rPr lang="en-US" sz="3200" b="1" i="1" dirty="0" smtClean="0">
                <a:latin typeface="Cambria" pitchFamily="18" charset="0"/>
              </a:rPr>
              <a:t>SIM’s Direct Impact </a:t>
            </a:r>
            <a:endParaRPr lang="en-US" sz="3200" b="1" i="1" dirty="0">
              <a:latin typeface="Cambria" pitchFamily="18" charset="0"/>
            </a:endParaRPr>
          </a:p>
          <a:p>
            <a:pPr algn="ctr"/>
            <a:endParaRPr lang="en-US" b="1" i="1" dirty="0">
              <a:latin typeface="Cambria" pitchFamily="18" charset="0"/>
            </a:endParaRPr>
          </a:p>
        </p:txBody>
      </p:sp>
      <p:sp>
        <p:nvSpPr>
          <p:cNvPr id="8" name="Content Placeholder 2"/>
          <p:cNvSpPr>
            <a:spLocks noGrp="1"/>
          </p:cNvSpPr>
          <p:nvPr>
            <p:ph idx="1"/>
          </p:nvPr>
        </p:nvSpPr>
        <p:spPr>
          <a:xfrm>
            <a:off x="457200" y="1600200"/>
            <a:ext cx="8229600" cy="4525963"/>
          </a:xfrm>
        </p:spPr>
        <p:txBody>
          <a:bodyPr>
            <a:normAutofit fontScale="55000" lnSpcReduction="20000"/>
          </a:bodyPr>
          <a:lstStyle/>
          <a:p>
            <a:r>
              <a:rPr lang="en-US" dirty="0" smtClean="0">
                <a:latin typeface="Cambria" pitchFamily="18" charset="0"/>
              </a:rPr>
              <a:t>PCMH and Health Home model value, based upon both outcome and cost measures, will result in continuation beyond the two year multi-payer pilot and federal enhanced match period. Other payers will join support for practices receiving Medicaid payments only. </a:t>
            </a:r>
          </a:p>
          <a:p>
            <a:endParaRPr lang="en-US" dirty="0" smtClean="0">
              <a:latin typeface="Cambria" pitchFamily="18" charset="0"/>
            </a:endParaRPr>
          </a:p>
          <a:p>
            <a:r>
              <a:rPr lang="en-US" dirty="0" smtClean="0">
                <a:latin typeface="Cambria" pitchFamily="18" charset="0"/>
              </a:rPr>
              <a:t>Access to health information for patients and providers will result in acceptance of shared decision making.</a:t>
            </a:r>
          </a:p>
          <a:p>
            <a:endParaRPr lang="en-US" dirty="0" smtClean="0">
              <a:latin typeface="Cambria" pitchFamily="18" charset="0"/>
            </a:endParaRPr>
          </a:p>
          <a:p>
            <a:r>
              <a:rPr lang="en-US" dirty="0" smtClean="0">
                <a:latin typeface="Cambria" pitchFamily="18" charset="0"/>
              </a:rPr>
              <a:t>Real-time transparent reporting.</a:t>
            </a:r>
          </a:p>
          <a:p>
            <a:pPr marL="0" indent="0">
              <a:buNone/>
            </a:pPr>
            <a:r>
              <a:rPr lang="en-US" dirty="0" smtClean="0">
                <a:latin typeface="Cambria" pitchFamily="18" charset="0"/>
              </a:rPr>
              <a:t> </a:t>
            </a:r>
          </a:p>
          <a:p>
            <a:r>
              <a:rPr lang="en-US" dirty="0" smtClean="0">
                <a:latin typeface="Cambria" pitchFamily="18" charset="0"/>
              </a:rPr>
              <a:t>EHR incentives for Behavioral Health organizations.</a:t>
            </a:r>
          </a:p>
          <a:p>
            <a:pPr marL="0" indent="0">
              <a:buNone/>
            </a:pPr>
            <a:r>
              <a:rPr lang="en-US" dirty="0" smtClean="0">
                <a:latin typeface="Cambria" pitchFamily="18" charset="0"/>
              </a:rPr>
              <a:t> </a:t>
            </a:r>
          </a:p>
          <a:p>
            <a:r>
              <a:rPr lang="en-US" dirty="0" smtClean="0">
                <a:latin typeface="Cambria" pitchFamily="18" charset="0"/>
              </a:rPr>
              <a:t>Population health initiatives become part of the healthcare delivery system in a seamless integrated fashion.</a:t>
            </a:r>
          </a:p>
          <a:p>
            <a:endParaRPr lang="en-US" dirty="0" smtClean="0">
              <a:latin typeface="Cambria" pitchFamily="18" charset="0"/>
            </a:endParaRPr>
          </a:p>
          <a:p>
            <a:r>
              <a:rPr lang="en-US" dirty="0" smtClean="0">
                <a:latin typeface="Cambria" pitchFamily="18" charset="0"/>
              </a:rPr>
              <a:t>Workforce and leadership development specific to transformation to new healthcare delivery model.</a:t>
            </a:r>
            <a:endParaRPr lang="en-US" dirty="0">
              <a:latin typeface="Cambria" pitchFamily="18" charset="0"/>
            </a:endParaRPr>
          </a:p>
        </p:txBody>
      </p:sp>
    </p:spTree>
    <p:extLst>
      <p:ext uri="{BB962C8B-B14F-4D97-AF65-F5344CB8AC3E}">
        <p14:creationId xmlns:p14="http://schemas.microsoft.com/office/powerpoint/2010/main" val="37471535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13641</TotalTime>
  <Words>767</Words>
  <Application>Microsoft Office PowerPoint</Application>
  <PresentationFormat>On-screen Show (4:3)</PresentationFormat>
  <Paragraphs>210</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Maine State Innovation Model (SIM)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State of Maine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MaineCare Waivers</dc:title>
  <dc:creator>Stewart, Sarah</dc:creator>
  <cp:lastModifiedBy>Chenard, Randal</cp:lastModifiedBy>
  <cp:revision>166</cp:revision>
  <cp:lastPrinted>2013-05-16T18:09:49Z</cp:lastPrinted>
  <dcterms:created xsi:type="dcterms:W3CDTF">2013-02-19T18:47:23Z</dcterms:created>
  <dcterms:modified xsi:type="dcterms:W3CDTF">2013-08-12T17:37:57Z</dcterms:modified>
</cp:coreProperties>
</file>